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charts/chart8.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298" r:id="rId3"/>
    <p:sldId id="305" r:id="rId4"/>
    <p:sldId id="262" r:id="rId5"/>
    <p:sldId id="264" r:id="rId6"/>
    <p:sldId id="265" r:id="rId7"/>
    <p:sldId id="266" r:id="rId8"/>
    <p:sldId id="258" r:id="rId9"/>
    <p:sldId id="304" r:id="rId10"/>
    <p:sldId id="268" r:id="rId11"/>
    <p:sldId id="269" r:id="rId12"/>
    <p:sldId id="270" r:id="rId13"/>
    <p:sldId id="271" r:id="rId14"/>
    <p:sldId id="272" r:id="rId15"/>
    <p:sldId id="287" r:id="rId16"/>
    <p:sldId id="292" r:id="rId17"/>
    <p:sldId id="297" r:id="rId18"/>
    <p:sldId id="295" r:id="rId19"/>
    <p:sldId id="273" r:id="rId20"/>
    <p:sldId id="274" r:id="rId21"/>
    <p:sldId id="276" r:id="rId22"/>
    <p:sldId id="275" r:id="rId23"/>
    <p:sldId id="286" r:id="rId24"/>
    <p:sldId id="284" r:id="rId25"/>
    <p:sldId id="261" r:id="rId26"/>
    <p:sldId id="260" r:id="rId27"/>
    <p:sldId id="302" r:id="rId28"/>
    <p:sldId id="306" r:id="rId29"/>
    <p:sldId id="307" r:id="rId30"/>
    <p:sldId id="308" r:id="rId31"/>
    <p:sldId id="309" r:id="rId32"/>
    <p:sldId id="310" r:id="rId33"/>
    <p:sldId id="311" r:id="rId34"/>
    <p:sldId id="312" r:id="rId35"/>
    <p:sldId id="313" r:id="rId36"/>
    <p:sldId id="316" r:id="rId37"/>
    <p:sldId id="281" r:id="rId38"/>
    <p:sldId id="314" r:id="rId39"/>
    <p:sldId id="317" r:id="rId40"/>
    <p:sldId id="318" r:id="rId41"/>
    <p:sldId id="319"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milburnr\My%20Documents\Documents\Gene%20Epstein\Powerpoint\Real%20Home%20prices%20graph.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milburnr\My%20Documents\Documents\Gene%20Epstein\Powerpoint\Homeownership%20rate%20vs%20Historical%20Case%20Shiller%20and%20vs%20Infl%20adj%20median%20sales%20hom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milburnr\My%20Documents\Documents\Gene%20Epstein\Powerpoint\Homeownership%20rate%20vs%20Historical%20Case%20Shiller%20and%20vs%20Infl%20adj%20median%20sales%20home.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milburnr\My%20Documents\Documents\Gene%20Epstein\Powerpoint\Presentation\GSE%20subprime.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milburnr\My%20Documents\Documents\Gene%20Epstein\Powerpoint\Presentation\GSE%20subprime.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milburnr\My%20Documents\Documents\Gene%20Epstein\Powerpoint\Presentation\GSE%20subprim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Real Home Price </a:t>
            </a:r>
            <a:r>
              <a:rPr lang="en-US" dirty="0" smtClean="0"/>
              <a:t>Index (1</a:t>
            </a:r>
            <a:r>
              <a:rPr lang="en-US" baseline="0" dirty="0" smtClean="0"/>
              <a:t>890-2011)</a:t>
            </a:r>
            <a:endParaRPr lang="en-US" dirty="0"/>
          </a:p>
        </c:rich>
      </c:tx>
      <c:layout/>
    </c:title>
    <c:plotArea>
      <c:layout/>
      <c:lineChart>
        <c:grouping val="standard"/>
        <c:ser>
          <c:idx val="0"/>
          <c:order val="0"/>
          <c:tx>
            <c:strRef>
              <c:f>'Real Home Price Index'!$B$4:$B$7</c:f>
              <c:strCache>
                <c:ptCount val="1"/>
                <c:pt idx="0">
                  <c:v>Real Home Price Index</c:v>
                </c:pt>
              </c:strCache>
            </c:strRef>
          </c:tx>
          <c:spPr>
            <a:ln w="44450">
              <a:solidFill>
                <a:schemeClr val="accent2"/>
              </a:solidFill>
            </a:ln>
          </c:spPr>
          <c:marker>
            <c:symbol val="none"/>
          </c:marker>
          <c:cat>
            <c:numRef>
              <c:f>'Real Home Price Index'!$A$8:$A$306</c:f>
              <c:numCache>
                <c:formatCode>General</c:formatCode>
                <c:ptCount val="299"/>
                <c:pt idx="0">
                  <c:v>1890</c:v>
                </c:pt>
                <c:pt idx="1">
                  <c:v>1891</c:v>
                </c:pt>
                <c:pt idx="2">
                  <c:v>1892</c:v>
                </c:pt>
                <c:pt idx="3">
                  <c:v>1893</c:v>
                </c:pt>
                <c:pt idx="4">
                  <c:v>1894</c:v>
                </c:pt>
                <c:pt idx="5">
                  <c:v>1895</c:v>
                </c:pt>
                <c:pt idx="6">
                  <c:v>1896</c:v>
                </c:pt>
                <c:pt idx="7">
                  <c:v>1897</c:v>
                </c:pt>
                <c:pt idx="8">
                  <c:v>1898</c:v>
                </c:pt>
                <c:pt idx="9">
                  <c:v>1899</c:v>
                </c:pt>
                <c:pt idx="10">
                  <c:v>1900</c:v>
                </c:pt>
                <c:pt idx="11">
                  <c:v>1901</c:v>
                </c:pt>
                <c:pt idx="12">
                  <c:v>1902</c:v>
                </c:pt>
                <c:pt idx="13">
                  <c:v>1903</c:v>
                </c:pt>
                <c:pt idx="14">
                  <c:v>1904</c:v>
                </c:pt>
                <c:pt idx="15">
                  <c:v>1905</c:v>
                </c:pt>
                <c:pt idx="16">
                  <c:v>1906</c:v>
                </c:pt>
                <c:pt idx="17">
                  <c:v>1907</c:v>
                </c:pt>
                <c:pt idx="18">
                  <c:v>1908</c:v>
                </c:pt>
                <c:pt idx="19">
                  <c:v>1909</c:v>
                </c:pt>
                <c:pt idx="20">
                  <c:v>1910</c:v>
                </c:pt>
                <c:pt idx="21">
                  <c:v>1911</c:v>
                </c:pt>
                <c:pt idx="22">
                  <c:v>1912</c:v>
                </c:pt>
                <c:pt idx="23">
                  <c:v>1913</c:v>
                </c:pt>
                <c:pt idx="24">
                  <c:v>1914</c:v>
                </c:pt>
                <c:pt idx="25">
                  <c:v>1915</c:v>
                </c:pt>
                <c:pt idx="26">
                  <c:v>1916</c:v>
                </c:pt>
                <c:pt idx="27">
                  <c:v>1917</c:v>
                </c:pt>
                <c:pt idx="28">
                  <c:v>1918</c:v>
                </c:pt>
                <c:pt idx="29">
                  <c:v>1919</c:v>
                </c:pt>
                <c:pt idx="30">
                  <c:v>1920</c:v>
                </c:pt>
                <c:pt idx="31">
                  <c:v>1921</c:v>
                </c:pt>
                <c:pt idx="32">
                  <c:v>1922</c:v>
                </c:pt>
                <c:pt idx="33">
                  <c:v>1923</c:v>
                </c:pt>
                <c:pt idx="34">
                  <c:v>1924</c:v>
                </c:pt>
                <c:pt idx="35">
                  <c:v>1925</c:v>
                </c:pt>
                <c:pt idx="36">
                  <c:v>1926</c:v>
                </c:pt>
                <c:pt idx="37">
                  <c:v>1927</c:v>
                </c:pt>
                <c:pt idx="38">
                  <c:v>1928</c:v>
                </c:pt>
                <c:pt idx="39">
                  <c:v>1929</c:v>
                </c:pt>
                <c:pt idx="40">
                  <c:v>1930</c:v>
                </c:pt>
                <c:pt idx="41">
                  <c:v>1931</c:v>
                </c:pt>
                <c:pt idx="42">
                  <c:v>1932</c:v>
                </c:pt>
                <c:pt idx="43">
                  <c:v>1933</c:v>
                </c:pt>
                <c:pt idx="44">
                  <c:v>1934</c:v>
                </c:pt>
                <c:pt idx="45">
                  <c:v>1935</c:v>
                </c:pt>
                <c:pt idx="46">
                  <c:v>1936</c:v>
                </c:pt>
                <c:pt idx="47">
                  <c:v>1937</c:v>
                </c:pt>
                <c:pt idx="48">
                  <c:v>1938</c:v>
                </c:pt>
                <c:pt idx="49">
                  <c:v>1939</c:v>
                </c:pt>
                <c:pt idx="50">
                  <c:v>1940</c:v>
                </c:pt>
                <c:pt idx="51">
                  <c:v>1941</c:v>
                </c:pt>
                <c:pt idx="52">
                  <c:v>1942</c:v>
                </c:pt>
                <c:pt idx="53">
                  <c:v>1943</c:v>
                </c:pt>
                <c:pt idx="54">
                  <c:v>1944</c:v>
                </c:pt>
                <c:pt idx="55">
                  <c:v>1945</c:v>
                </c:pt>
                <c:pt idx="56">
                  <c:v>1946</c:v>
                </c:pt>
                <c:pt idx="57">
                  <c:v>1947</c:v>
                </c:pt>
                <c:pt idx="58">
                  <c:v>1948</c:v>
                </c:pt>
                <c:pt idx="59">
                  <c:v>1949</c:v>
                </c:pt>
                <c:pt idx="60">
                  <c:v>1950</c:v>
                </c:pt>
                <c:pt idx="61">
                  <c:v>1951</c:v>
                </c:pt>
                <c:pt idx="62">
                  <c:v>1952</c:v>
                </c:pt>
                <c:pt idx="63">
                  <c:v>1953</c:v>
                </c:pt>
                <c:pt idx="64">
                  <c:v>1953</c:v>
                </c:pt>
                <c:pt idx="65">
                  <c:v>1953</c:v>
                </c:pt>
                <c:pt idx="66">
                  <c:v>1953</c:v>
                </c:pt>
                <c:pt idx="67">
                  <c:v>1954</c:v>
                </c:pt>
                <c:pt idx="68">
                  <c:v>1954</c:v>
                </c:pt>
                <c:pt idx="69">
                  <c:v>1954</c:v>
                </c:pt>
                <c:pt idx="70">
                  <c:v>1954</c:v>
                </c:pt>
                <c:pt idx="71">
                  <c:v>1955</c:v>
                </c:pt>
                <c:pt idx="72">
                  <c:v>1955</c:v>
                </c:pt>
                <c:pt idx="73">
                  <c:v>1955</c:v>
                </c:pt>
                <c:pt idx="74">
                  <c:v>1955</c:v>
                </c:pt>
                <c:pt idx="75">
                  <c:v>1956</c:v>
                </c:pt>
                <c:pt idx="76">
                  <c:v>1956</c:v>
                </c:pt>
                <c:pt idx="77">
                  <c:v>1956</c:v>
                </c:pt>
                <c:pt idx="78">
                  <c:v>1956</c:v>
                </c:pt>
                <c:pt idx="79">
                  <c:v>1957</c:v>
                </c:pt>
                <c:pt idx="80">
                  <c:v>1957</c:v>
                </c:pt>
                <c:pt idx="81">
                  <c:v>1957</c:v>
                </c:pt>
                <c:pt idx="82">
                  <c:v>1957</c:v>
                </c:pt>
                <c:pt idx="83">
                  <c:v>1958</c:v>
                </c:pt>
                <c:pt idx="84">
                  <c:v>1958</c:v>
                </c:pt>
                <c:pt idx="85">
                  <c:v>1958</c:v>
                </c:pt>
                <c:pt idx="86">
                  <c:v>1958</c:v>
                </c:pt>
                <c:pt idx="87">
                  <c:v>1959</c:v>
                </c:pt>
                <c:pt idx="88">
                  <c:v>1959</c:v>
                </c:pt>
                <c:pt idx="89">
                  <c:v>1959</c:v>
                </c:pt>
                <c:pt idx="90">
                  <c:v>1959</c:v>
                </c:pt>
                <c:pt idx="91">
                  <c:v>1960</c:v>
                </c:pt>
                <c:pt idx="92">
                  <c:v>1960</c:v>
                </c:pt>
                <c:pt idx="93">
                  <c:v>1960</c:v>
                </c:pt>
                <c:pt idx="94">
                  <c:v>1960</c:v>
                </c:pt>
                <c:pt idx="95">
                  <c:v>1961</c:v>
                </c:pt>
                <c:pt idx="96">
                  <c:v>1961</c:v>
                </c:pt>
                <c:pt idx="97">
                  <c:v>1961</c:v>
                </c:pt>
                <c:pt idx="98">
                  <c:v>1961</c:v>
                </c:pt>
                <c:pt idx="99">
                  <c:v>1962</c:v>
                </c:pt>
                <c:pt idx="100">
                  <c:v>1962</c:v>
                </c:pt>
                <c:pt idx="101">
                  <c:v>1962</c:v>
                </c:pt>
                <c:pt idx="102">
                  <c:v>1962</c:v>
                </c:pt>
                <c:pt idx="103">
                  <c:v>1963</c:v>
                </c:pt>
                <c:pt idx="104">
                  <c:v>1963</c:v>
                </c:pt>
                <c:pt idx="105">
                  <c:v>1963</c:v>
                </c:pt>
                <c:pt idx="106">
                  <c:v>1963</c:v>
                </c:pt>
                <c:pt idx="107">
                  <c:v>1964</c:v>
                </c:pt>
                <c:pt idx="108">
                  <c:v>1964</c:v>
                </c:pt>
                <c:pt idx="109">
                  <c:v>1964</c:v>
                </c:pt>
                <c:pt idx="110">
                  <c:v>1964</c:v>
                </c:pt>
                <c:pt idx="111">
                  <c:v>1965</c:v>
                </c:pt>
                <c:pt idx="112">
                  <c:v>1965</c:v>
                </c:pt>
                <c:pt idx="113">
                  <c:v>1965</c:v>
                </c:pt>
                <c:pt idx="114">
                  <c:v>1965</c:v>
                </c:pt>
                <c:pt idx="115">
                  <c:v>1966</c:v>
                </c:pt>
                <c:pt idx="116">
                  <c:v>1966</c:v>
                </c:pt>
                <c:pt idx="117">
                  <c:v>1966</c:v>
                </c:pt>
                <c:pt idx="118">
                  <c:v>1966</c:v>
                </c:pt>
                <c:pt idx="119">
                  <c:v>1967</c:v>
                </c:pt>
                <c:pt idx="120">
                  <c:v>1967</c:v>
                </c:pt>
                <c:pt idx="121">
                  <c:v>1967</c:v>
                </c:pt>
                <c:pt idx="122">
                  <c:v>1967</c:v>
                </c:pt>
                <c:pt idx="123">
                  <c:v>1968</c:v>
                </c:pt>
                <c:pt idx="124">
                  <c:v>1968</c:v>
                </c:pt>
                <c:pt idx="125">
                  <c:v>1968</c:v>
                </c:pt>
                <c:pt idx="126">
                  <c:v>1968</c:v>
                </c:pt>
                <c:pt idx="127">
                  <c:v>1969</c:v>
                </c:pt>
                <c:pt idx="128">
                  <c:v>1969</c:v>
                </c:pt>
                <c:pt idx="129">
                  <c:v>1969</c:v>
                </c:pt>
                <c:pt idx="130">
                  <c:v>1969</c:v>
                </c:pt>
                <c:pt idx="131">
                  <c:v>1970</c:v>
                </c:pt>
                <c:pt idx="132">
                  <c:v>1970</c:v>
                </c:pt>
                <c:pt idx="133">
                  <c:v>1970</c:v>
                </c:pt>
                <c:pt idx="134">
                  <c:v>1970</c:v>
                </c:pt>
                <c:pt idx="135">
                  <c:v>1971</c:v>
                </c:pt>
                <c:pt idx="136">
                  <c:v>1971</c:v>
                </c:pt>
                <c:pt idx="137">
                  <c:v>1971</c:v>
                </c:pt>
                <c:pt idx="138">
                  <c:v>1971</c:v>
                </c:pt>
                <c:pt idx="139">
                  <c:v>1972</c:v>
                </c:pt>
                <c:pt idx="140">
                  <c:v>1972</c:v>
                </c:pt>
                <c:pt idx="141">
                  <c:v>1972</c:v>
                </c:pt>
                <c:pt idx="142">
                  <c:v>1972</c:v>
                </c:pt>
                <c:pt idx="143">
                  <c:v>1973</c:v>
                </c:pt>
                <c:pt idx="144">
                  <c:v>1973</c:v>
                </c:pt>
                <c:pt idx="145">
                  <c:v>1973</c:v>
                </c:pt>
                <c:pt idx="146">
                  <c:v>1973</c:v>
                </c:pt>
                <c:pt idx="147">
                  <c:v>1974</c:v>
                </c:pt>
                <c:pt idx="148">
                  <c:v>1974</c:v>
                </c:pt>
                <c:pt idx="149">
                  <c:v>1974</c:v>
                </c:pt>
                <c:pt idx="150">
                  <c:v>1974</c:v>
                </c:pt>
                <c:pt idx="151">
                  <c:v>1975</c:v>
                </c:pt>
                <c:pt idx="152">
                  <c:v>1975</c:v>
                </c:pt>
                <c:pt idx="153">
                  <c:v>1975</c:v>
                </c:pt>
                <c:pt idx="154">
                  <c:v>1975</c:v>
                </c:pt>
                <c:pt idx="155">
                  <c:v>1976</c:v>
                </c:pt>
                <c:pt idx="156">
                  <c:v>1976</c:v>
                </c:pt>
                <c:pt idx="157">
                  <c:v>1976</c:v>
                </c:pt>
                <c:pt idx="158">
                  <c:v>1976</c:v>
                </c:pt>
                <c:pt idx="159">
                  <c:v>1977</c:v>
                </c:pt>
                <c:pt idx="160">
                  <c:v>1977</c:v>
                </c:pt>
                <c:pt idx="161">
                  <c:v>1977</c:v>
                </c:pt>
                <c:pt idx="162">
                  <c:v>1977</c:v>
                </c:pt>
                <c:pt idx="163">
                  <c:v>1978</c:v>
                </c:pt>
                <c:pt idx="164">
                  <c:v>1978</c:v>
                </c:pt>
                <c:pt idx="165">
                  <c:v>1978</c:v>
                </c:pt>
                <c:pt idx="166">
                  <c:v>1978</c:v>
                </c:pt>
                <c:pt idx="167">
                  <c:v>1979</c:v>
                </c:pt>
                <c:pt idx="168">
                  <c:v>1979</c:v>
                </c:pt>
                <c:pt idx="169">
                  <c:v>1979</c:v>
                </c:pt>
                <c:pt idx="170">
                  <c:v>1979</c:v>
                </c:pt>
                <c:pt idx="171">
                  <c:v>1980</c:v>
                </c:pt>
                <c:pt idx="172">
                  <c:v>1980</c:v>
                </c:pt>
                <c:pt idx="173">
                  <c:v>1980</c:v>
                </c:pt>
                <c:pt idx="174">
                  <c:v>1980</c:v>
                </c:pt>
                <c:pt idx="175">
                  <c:v>1981</c:v>
                </c:pt>
                <c:pt idx="176">
                  <c:v>1981</c:v>
                </c:pt>
                <c:pt idx="177">
                  <c:v>1981</c:v>
                </c:pt>
                <c:pt idx="178">
                  <c:v>1981</c:v>
                </c:pt>
                <c:pt idx="179">
                  <c:v>1982</c:v>
                </c:pt>
                <c:pt idx="180">
                  <c:v>1982</c:v>
                </c:pt>
                <c:pt idx="181">
                  <c:v>1982</c:v>
                </c:pt>
                <c:pt idx="182">
                  <c:v>1982</c:v>
                </c:pt>
                <c:pt idx="183">
                  <c:v>1983</c:v>
                </c:pt>
                <c:pt idx="184">
                  <c:v>1983</c:v>
                </c:pt>
                <c:pt idx="185">
                  <c:v>1983</c:v>
                </c:pt>
                <c:pt idx="186">
                  <c:v>1983</c:v>
                </c:pt>
                <c:pt idx="187">
                  <c:v>1984</c:v>
                </c:pt>
                <c:pt idx="188">
                  <c:v>1984</c:v>
                </c:pt>
                <c:pt idx="189">
                  <c:v>1984</c:v>
                </c:pt>
                <c:pt idx="190">
                  <c:v>1984</c:v>
                </c:pt>
                <c:pt idx="191">
                  <c:v>1985</c:v>
                </c:pt>
                <c:pt idx="192">
                  <c:v>1985</c:v>
                </c:pt>
                <c:pt idx="193">
                  <c:v>1985</c:v>
                </c:pt>
                <c:pt idx="194">
                  <c:v>1985</c:v>
                </c:pt>
                <c:pt idx="195">
                  <c:v>1986</c:v>
                </c:pt>
                <c:pt idx="196">
                  <c:v>1986</c:v>
                </c:pt>
                <c:pt idx="197">
                  <c:v>1986</c:v>
                </c:pt>
                <c:pt idx="198">
                  <c:v>1986</c:v>
                </c:pt>
                <c:pt idx="199">
                  <c:v>1987</c:v>
                </c:pt>
                <c:pt idx="200">
                  <c:v>1987</c:v>
                </c:pt>
                <c:pt idx="201">
                  <c:v>1987</c:v>
                </c:pt>
                <c:pt idx="202">
                  <c:v>1987</c:v>
                </c:pt>
                <c:pt idx="203">
                  <c:v>1988</c:v>
                </c:pt>
                <c:pt idx="204">
                  <c:v>1988</c:v>
                </c:pt>
                <c:pt idx="205">
                  <c:v>1988</c:v>
                </c:pt>
                <c:pt idx="206">
                  <c:v>1988</c:v>
                </c:pt>
                <c:pt idx="207">
                  <c:v>1989</c:v>
                </c:pt>
                <c:pt idx="208">
                  <c:v>1989</c:v>
                </c:pt>
                <c:pt idx="209">
                  <c:v>1989</c:v>
                </c:pt>
                <c:pt idx="210">
                  <c:v>1989</c:v>
                </c:pt>
                <c:pt idx="211">
                  <c:v>1990</c:v>
                </c:pt>
                <c:pt idx="212">
                  <c:v>1990</c:v>
                </c:pt>
                <c:pt idx="213">
                  <c:v>1990</c:v>
                </c:pt>
                <c:pt idx="214">
                  <c:v>1990</c:v>
                </c:pt>
                <c:pt idx="215">
                  <c:v>1991</c:v>
                </c:pt>
                <c:pt idx="216">
                  <c:v>1991</c:v>
                </c:pt>
                <c:pt idx="217">
                  <c:v>1991</c:v>
                </c:pt>
                <c:pt idx="218">
                  <c:v>1991</c:v>
                </c:pt>
                <c:pt idx="219">
                  <c:v>1992</c:v>
                </c:pt>
                <c:pt idx="220">
                  <c:v>1992</c:v>
                </c:pt>
                <c:pt idx="221">
                  <c:v>1992</c:v>
                </c:pt>
                <c:pt idx="222">
                  <c:v>1992</c:v>
                </c:pt>
                <c:pt idx="223">
                  <c:v>1993</c:v>
                </c:pt>
                <c:pt idx="224">
                  <c:v>1993</c:v>
                </c:pt>
                <c:pt idx="225">
                  <c:v>1993</c:v>
                </c:pt>
                <c:pt idx="226">
                  <c:v>1993</c:v>
                </c:pt>
                <c:pt idx="227">
                  <c:v>1994</c:v>
                </c:pt>
                <c:pt idx="228">
                  <c:v>1994</c:v>
                </c:pt>
                <c:pt idx="229">
                  <c:v>1994</c:v>
                </c:pt>
                <c:pt idx="230">
                  <c:v>1994</c:v>
                </c:pt>
                <c:pt idx="231">
                  <c:v>1995</c:v>
                </c:pt>
                <c:pt idx="232">
                  <c:v>1995</c:v>
                </c:pt>
                <c:pt idx="233">
                  <c:v>1995</c:v>
                </c:pt>
                <c:pt idx="234">
                  <c:v>1995</c:v>
                </c:pt>
                <c:pt idx="235">
                  <c:v>1996</c:v>
                </c:pt>
                <c:pt idx="236">
                  <c:v>1996</c:v>
                </c:pt>
                <c:pt idx="237">
                  <c:v>1996</c:v>
                </c:pt>
                <c:pt idx="238">
                  <c:v>1996</c:v>
                </c:pt>
                <c:pt idx="239">
                  <c:v>1997</c:v>
                </c:pt>
                <c:pt idx="240">
                  <c:v>1997</c:v>
                </c:pt>
                <c:pt idx="241">
                  <c:v>1997</c:v>
                </c:pt>
                <c:pt idx="242">
                  <c:v>1997</c:v>
                </c:pt>
                <c:pt idx="243">
                  <c:v>1998</c:v>
                </c:pt>
                <c:pt idx="244">
                  <c:v>1998</c:v>
                </c:pt>
                <c:pt idx="245">
                  <c:v>1998</c:v>
                </c:pt>
                <c:pt idx="246">
                  <c:v>1998</c:v>
                </c:pt>
                <c:pt idx="247">
                  <c:v>1999</c:v>
                </c:pt>
                <c:pt idx="248">
                  <c:v>1999</c:v>
                </c:pt>
                <c:pt idx="249">
                  <c:v>1999</c:v>
                </c:pt>
                <c:pt idx="250">
                  <c:v>1999</c:v>
                </c:pt>
                <c:pt idx="251">
                  <c:v>2000</c:v>
                </c:pt>
                <c:pt idx="252">
                  <c:v>2000</c:v>
                </c:pt>
                <c:pt idx="253">
                  <c:v>2000</c:v>
                </c:pt>
                <c:pt idx="254">
                  <c:v>2000</c:v>
                </c:pt>
                <c:pt idx="255">
                  <c:v>2001</c:v>
                </c:pt>
                <c:pt idx="256">
                  <c:v>2001</c:v>
                </c:pt>
                <c:pt idx="257">
                  <c:v>2001</c:v>
                </c:pt>
                <c:pt idx="258">
                  <c:v>2001</c:v>
                </c:pt>
                <c:pt idx="259">
                  <c:v>2002</c:v>
                </c:pt>
                <c:pt idx="260">
                  <c:v>2002</c:v>
                </c:pt>
                <c:pt idx="261">
                  <c:v>2002</c:v>
                </c:pt>
                <c:pt idx="262">
                  <c:v>2002</c:v>
                </c:pt>
                <c:pt idx="263">
                  <c:v>2003</c:v>
                </c:pt>
                <c:pt idx="264">
                  <c:v>2003</c:v>
                </c:pt>
                <c:pt idx="265">
                  <c:v>2003</c:v>
                </c:pt>
                <c:pt idx="266">
                  <c:v>2003</c:v>
                </c:pt>
                <c:pt idx="267">
                  <c:v>2004</c:v>
                </c:pt>
                <c:pt idx="268">
                  <c:v>2004</c:v>
                </c:pt>
                <c:pt idx="269">
                  <c:v>2004</c:v>
                </c:pt>
                <c:pt idx="270">
                  <c:v>2004</c:v>
                </c:pt>
                <c:pt idx="271">
                  <c:v>2005</c:v>
                </c:pt>
                <c:pt idx="272">
                  <c:v>2005</c:v>
                </c:pt>
                <c:pt idx="273">
                  <c:v>2005</c:v>
                </c:pt>
                <c:pt idx="274">
                  <c:v>2005</c:v>
                </c:pt>
                <c:pt idx="275">
                  <c:v>2006</c:v>
                </c:pt>
                <c:pt idx="276">
                  <c:v>2006</c:v>
                </c:pt>
                <c:pt idx="277">
                  <c:v>2006</c:v>
                </c:pt>
                <c:pt idx="278">
                  <c:v>2006</c:v>
                </c:pt>
                <c:pt idx="279">
                  <c:v>2007</c:v>
                </c:pt>
                <c:pt idx="280">
                  <c:v>2007</c:v>
                </c:pt>
                <c:pt idx="281">
                  <c:v>2007</c:v>
                </c:pt>
                <c:pt idx="282">
                  <c:v>2007</c:v>
                </c:pt>
                <c:pt idx="283">
                  <c:v>2008</c:v>
                </c:pt>
                <c:pt idx="284">
                  <c:v>2008</c:v>
                </c:pt>
                <c:pt idx="285">
                  <c:v>2008</c:v>
                </c:pt>
                <c:pt idx="286">
                  <c:v>2008</c:v>
                </c:pt>
                <c:pt idx="287">
                  <c:v>2009</c:v>
                </c:pt>
                <c:pt idx="288">
                  <c:v>2009</c:v>
                </c:pt>
                <c:pt idx="289">
                  <c:v>2009</c:v>
                </c:pt>
                <c:pt idx="290">
                  <c:v>2009</c:v>
                </c:pt>
                <c:pt idx="291">
                  <c:v>2010</c:v>
                </c:pt>
                <c:pt idx="292">
                  <c:v>2010</c:v>
                </c:pt>
                <c:pt idx="293">
                  <c:v>2010</c:v>
                </c:pt>
                <c:pt idx="294">
                  <c:v>2010</c:v>
                </c:pt>
                <c:pt idx="295">
                  <c:v>2011</c:v>
                </c:pt>
                <c:pt idx="296">
                  <c:v>2011</c:v>
                </c:pt>
                <c:pt idx="297">
                  <c:v>2011</c:v>
                </c:pt>
                <c:pt idx="298">
                  <c:v>2011</c:v>
                </c:pt>
              </c:numCache>
            </c:numRef>
          </c:cat>
          <c:val>
            <c:numRef>
              <c:f>'Real Home Price Index'!$B$8:$B$306</c:f>
              <c:numCache>
                <c:formatCode>General</c:formatCode>
                <c:ptCount val="299"/>
                <c:pt idx="0">
                  <c:v>100</c:v>
                </c:pt>
                <c:pt idx="1">
                  <c:v>88.011791056563425</c:v>
                </c:pt>
                <c:pt idx="2">
                  <c:v>95.421736182502841</c:v>
                </c:pt>
                <c:pt idx="3">
                  <c:v>92.297385480981973</c:v>
                </c:pt>
                <c:pt idx="4">
                  <c:v>123.98048277944351</c:v>
                </c:pt>
                <c:pt idx="5">
                  <c:v>117.45509156635747</c:v>
                </c:pt>
                <c:pt idx="6">
                  <c:v>100.30299018534109</c:v>
                </c:pt>
                <c:pt idx="7">
                  <c:v>106.51570280594891</c:v>
                </c:pt>
                <c:pt idx="8">
                  <c:v>110.18413977609028</c:v>
                </c:pt>
                <c:pt idx="9">
                  <c:v>103.85311334184783</c:v>
                </c:pt>
                <c:pt idx="10">
                  <c:v>101.57429475419819</c:v>
                </c:pt>
                <c:pt idx="11">
                  <c:v>87.326095502592409</c:v>
                </c:pt>
                <c:pt idx="12">
                  <c:v>100.47364450144372</c:v>
                </c:pt>
                <c:pt idx="13">
                  <c:v>93.074892384752658</c:v>
                </c:pt>
                <c:pt idx="14">
                  <c:v>101.85435896630185</c:v>
                </c:pt>
                <c:pt idx="15">
                  <c:v>87.248547527897486</c:v>
                </c:pt>
                <c:pt idx="16">
                  <c:v>103.52516731881605</c:v>
                </c:pt>
                <c:pt idx="17">
                  <c:v>109.31652066458433</c:v>
                </c:pt>
                <c:pt idx="18">
                  <c:v>100.8191823520505</c:v>
                </c:pt>
                <c:pt idx="19">
                  <c:v>95.380413785818135</c:v>
                </c:pt>
                <c:pt idx="20">
                  <c:v>93.11063670722838</c:v>
                </c:pt>
                <c:pt idx="21">
                  <c:v>97.543336044855209</c:v>
                </c:pt>
                <c:pt idx="22">
                  <c:v>102.36516183529945</c:v>
                </c:pt>
                <c:pt idx="23">
                  <c:v>95.408560799230997</c:v>
                </c:pt>
                <c:pt idx="24">
                  <c:v>96.977163697895946</c:v>
                </c:pt>
                <c:pt idx="25">
                  <c:v>88.148763797861449</c:v>
                </c:pt>
                <c:pt idx="26">
                  <c:v>93.724851648340788</c:v>
                </c:pt>
                <c:pt idx="27">
                  <c:v>85.009037418621816</c:v>
                </c:pt>
                <c:pt idx="28">
                  <c:v>75.566621063295585</c:v>
                </c:pt>
                <c:pt idx="29">
                  <c:v>70.51379535554895</c:v>
                </c:pt>
                <c:pt idx="30">
                  <c:v>66.074149070036938</c:v>
                </c:pt>
                <c:pt idx="31">
                  <c:v>65.614308479471049</c:v>
                </c:pt>
                <c:pt idx="32">
                  <c:v>74.796197141017913</c:v>
                </c:pt>
                <c:pt idx="33">
                  <c:v>76.350077815320319</c:v>
                </c:pt>
                <c:pt idx="34">
                  <c:v>74.286977883195519</c:v>
                </c:pt>
                <c:pt idx="35">
                  <c:v>78.162820207536058</c:v>
                </c:pt>
                <c:pt idx="36">
                  <c:v>72.490601552443778</c:v>
                </c:pt>
                <c:pt idx="37">
                  <c:v>71.380301210962458</c:v>
                </c:pt>
                <c:pt idx="38">
                  <c:v>73.282129873181248</c:v>
                </c:pt>
                <c:pt idx="39">
                  <c:v>72.614329879892765</c:v>
                </c:pt>
                <c:pt idx="40">
                  <c:v>69.491913695058031</c:v>
                </c:pt>
                <c:pt idx="41">
                  <c:v>68.645203207023911</c:v>
                </c:pt>
                <c:pt idx="42">
                  <c:v>68.337193512212096</c:v>
                </c:pt>
                <c:pt idx="43">
                  <c:v>72.865946976452818</c:v>
                </c:pt>
                <c:pt idx="44">
                  <c:v>73.279411128565258</c:v>
                </c:pt>
                <c:pt idx="45">
                  <c:v>78.069999028619662</c:v>
                </c:pt>
                <c:pt idx="46">
                  <c:v>79.414895049349568</c:v>
                </c:pt>
                <c:pt idx="47">
                  <c:v>79.717617806811873</c:v>
                </c:pt>
                <c:pt idx="48">
                  <c:v>78.464652936533838</c:v>
                </c:pt>
                <c:pt idx="49">
                  <c:v>78.549684934929175</c:v>
                </c:pt>
                <c:pt idx="50">
                  <c:v>81.730806328031051</c:v>
                </c:pt>
                <c:pt idx="51">
                  <c:v>73.815883429282977</c:v>
                </c:pt>
                <c:pt idx="52">
                  <c:v>68.502826828783355</c:v>
                </c:pt>
                <c:pt idx="53">
                  <c:v>70.922974200816952</c:v>
                </c:pt>
                <c:pt idx="54">
                  <c:v>80.308995786372662</c:v>
                </c:pt>
                <c:pt idx="55">
                  <c:v>87.750046120937512</c:v>
                </c:pt>
                <c:pt idx="56">
                  <c:v>106.50589550863084</c:v>
                </c:pt>
                <c:pt idx="57">
                  <c:v>109.32967071418322</c:v>
                </c:pt>
                <c:pt idx="58">
                  <c:v>101.22257950824536</c:v>
                </c:pt>
                <c:pt idx="59">
                  <c:v>100.04660762637624</c:v>
                </c:pt>
                <c:pt idx="60">
                  <c:v>105.89483934250828</c:v>
                </c:pt>
                <c:pt idx="61">
                  <c:v>103.89866872416337</c:v>
                </c:pt>
                <c:pt idx="62">
                  <c:v>103.97432747997314</c:v>
                </c:pt>
                <c:pt idx="63">
                  <c:v>114.71330928920254</c:v>
                </c:pt>
                <c:pt idx="64">
                  <c:v>115.06859634855654</c:v>
                </c:pt>
                <c:pt idx="65">
                  <c:v>114.65067005952049</c:v>
                </c:pt>
                <c:pt idx="66">
                  <c:v>113.84515878027842</c:v>
                </c:pt>
                <c:pt idx="67">
                  <c:v>114.31229057769038</c:v>
                </c:pt>
                <c:pt idx="68">
                  <c:v>114.69474951744417</c:v>
                </c:pt>
                <c:pt idx="69">
                  <c:v>115.01494007797589</c:v>
                </c:pt>
                <c:pt idx="70">
                  <c:v>115.62041813384162</c:v>
                </c:pt>
                <c:pt idx="71">
                  <c:v>115.92071975917277</c:v>
                </c:pt>
                <c:pt idx="72">
                  <c:v>115.12431786769699</c:v>
                </c:pt>
                <c:pt idx="73">
                  <c:v>115.97305379723173</c:v>
                </c:pt>
                <c:pt idx="74">
                  <c:v>115.54192720318999</c:v>
                </c:pt>
                <c:pt idx="75">
                  <c:v>115.04738518083417</c:v>
                </c:pt>
                <c:pt idx="76">
                  <c:v>114.18054379638662</c:v>
                </c:pt>
                <c:pt idx="77">
                  <c:v>114.29578216105463</c:v>
                </c:pt>
                <c:pt idx="78">
                  <c:v>113.79424626429866</c:v>
                </c:pt>
                <c:pt idx="79">
                  <c:v>114.45199308250272</c:v>
                </c:pt>
                <c:pt idx="80">
                  <c:v>114.44923167653637</c:v>
                </c:pt>
                <c:pt idx="81">
                  <c:v>112.83157469170899</c:v>
                </c:pt>
                <c:pt idx="82">
                  <c:v>113.66643650962745</c:v>
                </c:pt>
                <c:pt idx="83">
                  <c:v>112.84587826830968</c:v>
                </c:pt>
                <c:pt idx="84">
                  <c:v>112.53287326619758</c:v>
                </c:pt>
                <c:pt idx="85">
                  <c:v>111.61526738801739</c:v>
                </c:pt>
                <c:pt idx="86">
                  <c:v>111.79709712424646</c:v>
                </c:pt>
                <c:pt idx="87">
                  <c:v>111.24864789659628</c:v>
                </c:pt>
                <c:pt idx="88">
                  <c:v>111.53379638992367</c:v>
                </c:pt>
                <c:pt idx="89">
                  <c:v>110.56758383376754</c:v>
                </c:pt>
                <c:pt idx="90">
                  <c:v>110.45832379264253</c:v>
                </c:pt>
                <c:pt idx="91">
                  <c:v>110.91595148288056</c:v>
                </c:pt>
                <c:pt idx="92">
                  <c:v>109.92370852929733</c:v>
                </c:pt>
                <c:pt idx="93">
                  <c:v>109.79180332595949</c:v>
                </c:pt>
                <c:pt idx="94">
                  <c:v>109.649574514554</c:v>
                </c:pt>
                <c:pt idx="95">
                  <c:v>109.45136487154195</c:v>
                </c:pt>
                <c:pt idx="96">
                  <c:v>109.25315522852938</c:v>
                </c:pt>
                <c:pt idx="97">
                  <c:v>108.99733264928112</c:v>
                </c:pt>
                <c:pt idx="98">
                  <c:v>109.50924208730162</c:v>
                </c:pt>
                <c:pt idx="99">
                  <c:v>109.82426327992962</c:v>
                </c:pt>
                <c:pt idx="100">
                  <c:v>109.44900210758523</c:v>
                </c:pt>
                <c:pt idx="101">
                  <c:v>109.32171090703665</c:v>
                </c:pt>
                <c:pt idx="102">
                  <c:v>108.72894288319323</c:v>
                </c:pt>
                <c:pt idx="103">
                  <c:v>109.07867858224569</c:v>
                </c:pt>
                <c:pt idx="104">
                  <c:v>109.41822161975952</c:v>
                </c:pt>
                <c:pt idx="105">
                  <c:v>108.85931847856905</c:v>
                </c:pt>
                <c:pt idx="106">
                  <c:v>109.11955678083646</c:v>
                </c:pt>
                <c:pt idx="107">
                  <c:v>109.53103360184068</c:v>
                </c:pt>
                <c:pt idx="108">
                  <c:v>109.11049560197303</c:v>
                </c:pt>
                <c:pt idx="109">
                  <c:v>109.05456318749171</c:v>
                </c:pt>
                <c:pt idx="110">
                  <c:v>109.85224546785985</c:v>
                </c:pt>
                <c:pt idx="111">
                  <c:v>110.18169117156518</c:v>
                </c:pt>
                <c:pt idx="112">
                  <c:v>108.95318955222501</c:v>
                </c:pt>
                <c:pt idx="113">
                  <c:v>108.45053162346935</c:v>
                </c:pt>
                <c:pt idx="114">
                  <c:v>109.26365971434259</c:v>
                </c:pt>
                <c:pt idx="115">
                  <c:v>109.51444290887802</c:v>
                </c:pt>
                <c:pt idx="116">
                  <c:v>108.07518856993205</c:v>
                </c:pt>
                <c:pt idx="117">
                  <c:v>107.51915628387324</c:v>
                </c:pt>
                <c:pt idx="118">
                  <c:v>106.67871922086555</c:v>
                </c:pt>
                <c:pt idx="119">
                  <c:v>106.7146258917584</c:v>
                </c:pt>
                <c:pt idx="120">
                  <c:v>106.49810107272162</c:v>
                </c:pt>
                <c:pt idx="121">
                  <c:v>106.31965251194333</c:v>
                </c:pt>
                <c:pt idx="122">
                  <c:v>106.38976108597032</c:v>
                </c:pt>
                <c:pt idx="123">
                  <c:v>105.76536302344834</c:v>
                </c:pt>
                <c:pt idx="124">
                  <c:v>104.94601359060067</c:v>
                </c:pt>
                <c:pt idx="125">
                  <c:v>104.49180748308471</c:v>
                </c:pt>
                <c:pt idx="126">
                  <c:v>105.21529351512427</c:v>
                </c:pt>
                <c:pt idx="127">
                  <c:v>106.45238616052214</c:v>
                </c:pt>
                <c:pt idx="128">
                  <c:v>105.66878227924065</c:v>
                </c:pt>
                <c:pt idx="129">
                  <c:v>106.25544982322835</c:v>
                </c:pt>
                <c:pt idx="130">
                  <c:v>106.95307314055148</c:v>
                </c:pt>
                <c:pt idx="131">
                  <c:v>107.85100553166268</c:v>
                </c:pt>
                <c:pt idx="132">
                  <c:v>107.76179498468832</c:v>
                </c:pt>
                <c:pt idx="133">
                  <c:v>108.43998746232398</c:v>
                </c:pt>
                <c:pt idx="134">
                  <c:v>109.55781451738324</c:v>
                </c:pt>
                <c:pt idx="135">
                  <c:v>109.16909043521149</c:v>
                </c:pt>
                <c:pt idx="136">
                  <c:v>109.53074758642371</c:v>
                </c:pt>
                <c:pt idx="137">
                  <c:v>109.42535898717615</c:v>
                </c:pt>
                <c:pt idx="138">
                  <c:v>110.19002291036777</c:v>
                </c:pt>
                <c:pt idx="139">
                  <c:v>110.60233113434867</c:v>
                </c:pt>
                <c:pt idx="140">
                  <c:v>110.19099728881756</c:v>
                </c:pt>
                <c:pt idx="141">
                  <c:v>111.05624800969098</c:v>
                </c:pt>
                <c:pt idx="142">
                  <c:v>110.08985295562896</c:v>
                </c:pt>
                <c:pt idx="143">
                  <c:v>109.17591860707347</c:v>
                </c:pt>
                <c:pt idx="144">
                  <c:v>106.96992561599237</c:v>
                </c:pt>
                <c:pt idx="145">
                  <c:v>106.21298619389775</c:v>
                </c:pt>
                <c:pt idx="146">
                  <c:v>105.07614780420103</c:v>
                </c:pt>
                <c:pt idx="147">
                  <c:v>105.20423412602877</c:v>
                </c:pt>
                <c:pt idx="148">
                  <c:v>104.05543768992968</c:v>
                </c:pt>
                <c:pt idx="149">
                  <c:v>103.11523653430041</c:v>
                </c:pt>
                <c:pt idx="150">
                  <c:v>102.50518356989737</c:v>
                </c:pt>
                <c:pt idx="151">
                  <c:v>105.16326473670145</c:v>
                </c:pt>
                <c:pt idx="152">
                  <c:v>106.06180179769233</c:v>
                </c:pt>
                <c:pt idx="153">
                  <c:v>103.08230142626111</c:v>
                </c:pt>
                <c:pt idx="154">
                  <c:v>103.45499096604462</c:v>
                </c:pt>
                <c:pt idx="155">
                  <c:v>103.57332621268503</c:v>
                </c:pt>
                <c:pt idx="156">
                  <c:v>106.27582736805005</c:v>
                </c:pt>
                <c:pt idx="157">
                  <c:v>105.46415730397329</c:v>
                </c:pt>
                <c:pt idx="158">
                  <c:v>105.57522632717823</c:v>
                </c:pt>
                <c:pt idx="159">
                  <c:v>107.89166617353145</c:v>
                </c:pt>
                <c:pt idx="160">
                  <c:v>110.02202600410504</c:v>
                </c:pt>
                <c:pt idx="161">
                  <c:v>110.64474069792945</c:v>
                </c:pt>
                <c:pt idx="162">
                  <c:v>113.32589041241663</c:v>
                </c:pt>
                <c:pt idx="163">
                  <c:v>115.26797305968455</c:v>
                </c:pt>
                <c:pt idx="164">
                  <c:v>117.34659650139812</c:v>
                </c:pt>
                <c:pt idx="165">
                  <c:v>117.39331447543455</c:v>
                </c:pt>
                <c:pt idx="166">
                  <c:v>118.39473066866243</c:v>
                </c:pt>
                <c:pt idx="167">
                  <c:v>121.80526509387269</c:v>
                </c:pt>
                <c:pt idx="168">
                  <c:v>121.38688016179768</c:v>
                </c:pt>
                <c:pt idx="169">
                  <c:v>119.79434086639687</c:v>
                </c:pt>
                <c:pt idx="170">
                  <c:v>118.81567384329294</c:v>
                </c:pt>
                <c:pt idx="171">
                  <c:v>116.71236797782031</c:v>
                </c:pt>
                <c:pt idx="172">
                  <c:v>113.83908238541818</c:v>
                </c:pt>
                <c:pt idx="173">
                  <c:v>114.9356303382876</c:v>
                </c:pt>
                <c:pt idx="174">
                  <c:v>112.36775007984593</c:v>
                </c:pt>
                <c:pt idx="175">
                  <c:v>110.20467415238298</c:v>
                </c:pt>
                <c:pt idx="176">
                  <c:v>110.18559229677599</c:v>
                </c:pt>
                <c:pt idx="177">
                  <c:v>108.63554083410779</c:v>
                </c:pt>
                <c:pt idx="178">
                  <c:v>106.87246569573651</c:v>
                </c:pt>
                <c:pt idx="179">
                  <c:v>106.9790763102572</c:v>
                </c:pt>
                <c:pt idx="180">
                  <c:v>106.80025344200619</c:v>
                </c:pt>
                <c:pt idx="181">
                  <c:v>103.30964634121582</c:v>
                </c:pt>
                <c:pt idx="182">
                  <c:v>103.31295617207638</c:v>
                </c:pt>
                <c:pt idx="183">
                  <c:v>105.63882261539625</c:v>
                </c:pt>
                <c:pt idx="184">
                  <c:v>106.04336608842388</c:v>
                </c:pt>
                <c:pt idx="185">
                  <c:v>105.3178528164664</c:v>
                </c:pt>
                <c:pt idx="186">
                  <c:v>104.55741041533022</c:v>
                </c:pt>
                <c:pt idx="187">
                  <c:v>105.16661701944601</c:v>
                </c:pt>
                <c:pt idx="188">
                  <c:v>105.63354550021437</c:v>
                </c:pt>
                <c:pt idx="189">
                  <c:v>105.6480803397736</c:v>
                </c:pt>
                <c:pt idx="190">
                  <c:v>105.43578080721925</c:v>
                </c:pt>
                <c:pt idx="191">
                  <c:v>106.69906632121022</c:v>
                </c:pt>
                <c:pt idx="192">
                  <c:v>106.97504092415871</c:v>
                </c:pt>
                <c:pt idx="193">
                  <c:v>107.88449564458438</c:v>
                </c:pt>
                <c:pt idx="194">
                  <c:v>108.27768217854417</c:v>
                </c:pt>
                <c:pt idx="195">
                  <c:v>109.48461382475602</c:v>
                </c:pt>
                <c:pt idx="196">
                  <c:v>112.77535674066324</c:v>
                </c:pt>
                <c:pt idx="197">
                  <c:v>113.6976502076301</c:v>
                </c:pt>
                <c:pt idx="198">
                  <c:v>114.6429508218676</c:v>
                </c:pt>
                <c:pt idx="199">
                  <c:v>116.09946011447204</c:v>
                </c:pt>
                <c:pt idx="200">
                  <c:v>118.35852977507096</c:v>
                </c:pt>
                <c:pt idx="201">
                  <c:v>119.46401875617732</c:v>
                </c:pt>
                <c:pt idx="202">
                  <c:v>119.46224219707703</c:v>
                </c:pt>
                <c:pt idx="203">
                  <c:v>119.93068174814672</c:v>
                </c:pt>
                <c:pt idx="204">
                  <c:v>123.11798494197117</c:v>
                </c:pt>
                <c:pt idx="205">
                  <c:v>123.82375582706514</c:v>
                </c:pt>
                <c:pt idx="206">
                  <c:v>123.31920262510832</c:v>
                </c:pt>
                <c:pt idx="207">
                  <c:v>124.48228405042315</c:v>
                </c:pt>
                <c:pt idx="208">
                  <c:v>125.79057110620315</c:v>
                </c:pt>
                <c:pt idx="209">
                  <c:v>125.84795275221266</c:v>
                </c:pt>
                <c:pt idx="210">
                  <c:v>124.89414582907372</c:v>
                </c:pt>
                <c:pt idx="211">
                  <c:v>123.47262062316022</c:v>
                </c:pt>
                <c:pt idx="212">
                  <c:v>123.39209055412275</c:v>
                </c:pt>
                <c:pt idx="213">
                  <c:v>121.04697456468587</c:v>
                </c:pt>
                <c:pt idx="214">
                  <c:v>116.28736980223509</c:v>
                </c:pt>
                <c:pt idx="215">
                  <c:v>113.54334242359265</c:v>
                </c:pt>
                <c:pt idx="216">
                  <c:v>115.07148339698092</c:v>
                </c:pt>
                <c:pt idx="217">
                  <c:v>114.85313924282423</c:v>
                </c:pt>
                <c:pt idx="218">
                  <c:v>113.07752275182638</c:v>
                </c:pt>
                <c:pt idx="219">
                  <c:v>111.97687454020769</c:v>
                </c:pt>
                <c:pt idx="220">
                  <c:v>112.61361246035619</c:v>
                </c:pt>
                <c:pt idx="221">
                  <c:v>111.69358430521662</c:v>
                </c:pt>
                <c:pt idx="222">
                  <c:v>109.7008692690749</c:v>
                </c:pt>
                <c:pt idx="223">
                  <c:v>108.67676760642412</c:v>
                </c:pt>
                <c:pt idx="224">
                  <c:v>109.09443707097</c:v>
                </c:pt>
                <c:pt idx="225">
                  <c:v>109.6282127937053</c:v>
                </c:pt>
                <c:pt idx="226">
                  <c:v>108.43578952405387</c:v>
                </c:pt>
                <c:pt idx="227">
                  <c:v>108.84791822226276</c:v>
                </c:pt>
                <c:pt idx="228">
                  <c:v>110.22098039911626</c:v>
                </c:pt>
                <c:pt idx="229">
                  <c:v>109.71667446374907</c:v>
                </c:pt>
                <c:pt idx="230">
                  <c:v>108.43605706514482</c:v>
                </c:pt>
                <c:pt idx="231">
                  <c:v>107.65117190607285</c:v>
                </c:pt>
                <c:pt idx="232">
                  <c:v>108.62732222985588</c:v>
                </c:pt>
                <c:pt idx="233">
                  <c:v>109.00515756605618</c:v>
                </c:pt>
                <c:pt idx="234">
                  <c:v>107.66662318678111</c:v>
                </c:pt>
                <c:pt idx="235">
                  <c:v>107.31329606851833</c:v>
                </c:pt>
                <c:pt idx="236">
                  <c:v>108.00618586399978</c:v>
                </c:pt>
                <c:pt idx="237">
                  <c:v>108.33328483112008</c:v>
                </c:pt>
                <c:pt idx="238">
                  <c:v>106.73364435226038</c:v>
                </c:pt>
                <c:pt idx="239">
                  <c:v>107.0341838319094</c:v>
                </c:pt>
                <c:pt idx="240">
                  <c:v>108.54683097574232</c:v>
                </c:pt>
                <c:pt idx="241">
                  <c:v>109.40727938638979</c:v>
                </c:pt>
                <c:pt idx="242">
                  <c:v>109.21636099598126</c:v>
                </c:pt>
                <c:pt idx="243">
                  <c:v>110.38837619063082</c:v>
                </c:pt>
                <c:pt idx="244">
                  <c:v>113.09425512574317</c:v>
                </c:pt>
                <c:pt idx="245">
                  <c:v>114.90471313118861</c:v>
                </c:pt>
                <c:pt idx="246">
                  <c:v>115.24524987880262</c:v>
                </c:pt>
                <c:pt idx="247">
                  <c:v>116.64361035054435</c:v>
                </c:pt>
                <c:pt idx="248">
                  <c:v>118.65373278855746</c:v>
                </c:pt>
                <c:pt idx="249">
                  <c:v>121.14448215090307</c:v>
                </c:pt>
                <c:pt idx="250">
                  <c:v>121.62323473311135</c:v>
                </c:pt>
                <c:pt idx="251">
                  <c:v>123.29934342969359</c:v>
                </c:pt>
                <c:pt idx="252">
                  <c:v>126.0804238218125</c:v>
                </c:pt>
                <c:pt idx="253">
                  <c:v>128.0693726125711</c:v>
                </c:pt>
                <c:pt idx="254">
                  <c:v>129.06408376687199</c:v>
                </c:pt>
                <c:pt idx="255">
                  <c:v>129.88171162237407</c:v>
                </c:pt>
                <c:pt idx="256">
                  <c:v>132.58388853998633</c:v>
                </c:pt>
                <c:pt idx="257">
                  <c:v>135.43060953479875</c:v>
                </c:pt>
                <c:pt idx="258">
                  <c:v>136.13318838139892</c:v>
                </c:pt>
                <c:pt idx="259">
                  <c:v>138.67451395652165</c:v>
                </c:pt>
                <c:pt idx="260">
                  <c:v>141.50013692184433</c:v>
                </c:pt>
                <c:pt idx="261">
                  <c:v>145.75984210603485</c:v>
                </c:pt>
                <c:pt idx="262">
                  <c:v>147.60763556527698</c:v>
                </c:pt>
                <c:pt idx="263">
                  <c:v>149.45905328691478</c:v>
                </c:pt>
                <c:pt idx="264">
                  <c:v>151.96382452334575</c:v>
                </c:pt>
                <c:pt idx="265">
                  <c:v>156.64586876284477</c:v>
                </c:pt>
                <c:pt idx="266">
                  <c:v>160.07955090442934</c:v>
                </c:pt>
                <c:pt idx="267">
                  <c:v>164.36819765337827</c:v>
                </c:pt>
                <c:pt idx="268">
                  <c:v>169.29325153292359</c:v>
                </c:pt>
                <c:pt idx="269">
                  <c:v>174.20663471319395</c:v>
                </c:pt>
                <c:pt idx="270">
                  <c:v>177.77664906297625</c:v>
                </c:pt>
                <c:pt idx="271">
                  <c:v>184.65335534504618</c:v>
                </c:pt>
                <c:pt idx="272">
                  <c:v>188.98481934757177</c:v>
                </c:pt>
                <c:pt idx="273">
                  <c:v>195.00670791270647</c:v>
                </c:pt>
                <c:pt idx="274">
                  <c:v>195.35107264504057</c:v>
                </c:pt>
                <c:pt idx="275">
                  <c:v>198.01145826465373</c:v>
                </c:pt>
                <c:pt idx="276">
                  <c:v>196.17864205633586</c:v>
                </c:pt>
                <c:pt idx="277">
                  <c:v>192.38919441494198</c:v>
                </c:pt>
                <c:pt idx="278">
                  <c:v>192.28753789041701</c:v>
                </c:pt>
                <c:pt idx="279">
                  <c:v>190.04691816177638</c:v>
                </c:pt>
                <c:pt idx="280">
                  <c:v>184.449079097745</c:v>
                </c:pt>
                <c:pt idx="281">
                  <c:v>179.8633397212424</c:v>
                </c:pt>
                <c:pt idx="282">
                  <c:v>170.09072902404012</c:v>
                </c:pt>
                <c:pt idx="283">
                  <c:v>157.13229072767521</c:v>
                </c:pt>
                <c:pt idx="284">
                  <c:v>151.07134923278616</c:v>
                </c:pt>
                <c:pt idx="285">
                  <c:v>142.38373468576171</c:v>
                </c:pt>
                <c:pt idx="286">
                  <c:v>133.97470856107032</c:v>
                </c:pt>
                <c:pt idx="287">
                  <c:v>127.32631728304138</c:v>
                </c:pt>
                <c:pt idx="288">
                  <c:v>129.99784450743232</c:v>
                </c:pt>
                <c:pt idx="289">
                  <c:v>132.89865801853244</c:v>
                </c:pt>
                <c:pt idx="290">
                  <c:v>130.92744547084484</c:v>
                </c:pt>
                <c:pt idx="291">
                  <c:v>126.89252575243835</c:v>
                </c:pt>
                <c:pt idx="292">
                  <c:v>131.98480144771088</c:v>
                </c:pt>
                <c:pt idx="293">
                  <c:v>129.53008012953831</c:v>
                </c:pt>
                <c:pt idx="294">
                  <c:v>124.61435752813441</c:v>
                </c:pt>
                <c:pt idx="295">
                  <c:v>118.80654273522275</c:v>
                </c:pt>
                <c:pt idx="296">
                  <c:v>121.0245559022224</c:v>
                </c:pt>
                <c:pt idx="297">
                  <c:v>120.33245979831193</c:v>
                </c:pt>
                <c:pt idx="298">
                  <c:v>115.51758930978394</c:v>
                </c:pt>
              </c:numCache>
            </c:numRef>
          </c:val>
        </c:ser>
        <c:marker val="1"/>
        <c:axId val="40767872"/>
        <c:axId val="40770176"/>
      </c:lineChart>
      <c:catAx>
        <c:axId val="40767872"/>
        <c:scaling>
          <c:orientation val="minMax"/>
        </c:scaling>
        <c:axPos val="b"/>
        <c:numFmt formatCode="General" sourceLinked="1"/>
        <c:majorTickMark val="none"/>
        <c:tickLblPos val="nextTo"/>
        <c:crossAx val="40770176"/>
        <c:crosses val="autoZero"/>
        <c:auto val="1"/>
        <c:lblAlgn val="ctr"/>
        <c:lblOffset val="100"/>
        <c:tickLblSkip val="21"/>
      </c:catAx>
      <c:valAx>
        <c:axId val="40770176"/>
        <c:scaling>
          <c:orientation val="minMax"/>
          <c:max val="200"/>
          <c:min val="50"/>
        </c:scaling>
        <c:axPos val="l"/>
        <c:majorGridlines/>
        <c:numFmt formatCode="General" sourceLinked="1"/>
        <c:majorTickMark val="none"/>
        <c:tickLblPos val="nextTo"/>
        <c:spPr>
          <a:ln w="9525">
            <a:noFill/>
          </a:ln>
        </c:spPr>
        <c:crossAx val="40767872"/>
        <c:crosses val="autoZero"/>
        <c:crossBetween val="between"/>
        <c:majorUnit val="25"/>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House Prices &amp;</a:t>
            </a:r>
            <a:r>
              <a:rPr lang="en-US" baseline="0"/>
              <a:t> Homeownership Rate</a:t>
            </a:r>
          </a:p>
        </c:rich>
      </c:tx>
      <c:layout/>
    </c:title>
    <c:plotArea>
      <c:layout/>
      <c:lineChart>
        <c:grouping val="standard"/>
        <c:ser>
          <c:idx val="1"/>
          <c:order val="1"/>
          <c:tx>
            <c:strRef>
              <c:f>'Home own rate'!$C$2:$C$3</c:f>
              <c:strCache>
                <c:ptCount val="1"/>
                <c:pt idx="0">
                  <c:v>Shiller Historical Housing</c:v>
                </c:pt>
              </c:strCache>
            </c:strRef>
          </c:tx>
          <c:spPr>
            <a:ln w="34925">
              <a:solidFill>
                <a:schemeClr val="accent1"/>
              </a:solidFill>
            </a:ln>
          </c:spPr>
          <c:marker>
            <c:symbol val="none"/>
          </c:marker>
          <c:cat>
            <c:strRef>
              <c:f>'Home own rate'!$A$4:$A$192</c:f>
              <c:strCache>
                <c:ptCount val="189"/>
                <c:pt idx="0">
                  <c:v>1965 - Q1</c:v>
                </c:pt>
                <c:pt idx="1">
                  <c:v>1965 - Q2</c:v>
                </c:pt>
                <c:pt idx="2">
                  <c:v>1965 - Q3</c:v>
                </c:pt>
                <c:pt idx="3">
                  <c:v>1965 - Q4</c:v>
                </c:pt>
                <c:pt idx="4">
                  <c:v>1966 - Q1</c:v>
                </c:pt>
                <c:pt idx="5">
                  <c:v>1966 - Q2</c:v>
                </c:pt>
                <c:pt idx="6">
                  <c:v>1966 - Q3</c:v>
                </c:pt>
                <c:pt idx="7">
                  <c:v>1966 - Q4</c:v>
                </c:pt>
                <c:pt idx="8">
                  <c:v>1967 - Q1</c:v>
                </c:pt>
                <c:pt idx="9">
                  <c:v>1967 - Q2</c:v>
                </c:pt>
                <c:pt idx="10">
                  <c:v>1967 - Q3</c:v>
                </c:pt>
                <c:pt idx="11">
                  <c:v>1967 - Q4</c:v>
                </c:pt>
                <c:pt idx="12">
                  <c:v>1968 - Q1</c:v>
                </c:pt>
                <c:pt idx="13">
                  <c:v>1968 - Q2</c:v>
                </c:pt>
                <c:pt idx="14">
                  <c:v>1968 - Q3</c:v>
                </c:pt>
                <c:pt idx="15">
                  <c:v>1968 - Q4</c:v>
                </c:pt>
                <c:pt idx="16">
                  <c:v>1969 - Q1</c:v>
                </c:pt>
                <c:pt idx="17">
                  <c:v>1969 - Q2</c:v>
                </c:pt>
                <c:pt idx="18">
                  <c:v>1969 - Q3</c:v>
                </c:pt>
                <c:pt idx="19">
                  <c:v>1969 - Q4</c:v>
                </c:pt>
                <c:pt idx="20">
                  <c:v>1970 - Q1</c:v>
                </c:pt>
                <c:pt idx="21">
                  <c:v>1970 - Q2</c:v>
                </c:pt>
                <c:pt idx="22">
                  <c:v>1970 - Q3</c:v>
                </c:pt>
                <c:pt idx="23">
                  <c:v>1970 - Q4</c:v>
                </c:pt>
                <c:pt idx="24">
                  <c:v>1971 - Q1</c:v>
                </c:pt>
                <c:pt idx="25">
                  <c:v>1971 - Q2</c:v>
                </c:pt>
                <c:pt idx="26">
                  <c:v>1971 - Q3</c:v>
                </c:pt>
                <c:pt idx="27">
                  <c:v>1971 - Q4</c:v>
                </c:pt>
                <c:pt idx="28">
                  <c:v>1972 - Q1</c:v>
                </c:pt>
                <c:pt idx="29">
                  <c:v>1972 - Q2</c:v>
                </c:pt>
                <c:pt idx="30">
                  <c:v>1972 - Q3</c:v>
                </c:pt>
                <c:pt idx="31">
                  <c:v>1972 - Q4</c:v>
                </c:pt>
                <c:pt idx="32">
                  <c:v>1973 - Q1</c:v>
                </c:pt>
                <c:pt idx="33">
                  <c:v>1973 - Q2</c:v>
                </c:pt>
                <c:pt idx="34">
                  <c:v>1973 - Q3</c:v>
                </c:pt>
                <c:pt idx="35">
                  <c:v>1973 - Q4</c:v>
                </c:pt>
                <c:pt idx="36">
                  <c:v>1974 - Q1</c:v>
                </c:pt>
                <c:pt idx="37">
                  <c:v>1974 - Q2</c:v>
                </c:pt>
                <c:pt idx="38">
                  <c:v>1974 - Q3</c:v>
                </c:pt>
                <c:pt idx="39">
                  <c:v>1974 - Q4</c:v>
                </c:pt>
                <c:pt idx="40">
                  <c:v>1975 - Q1</c:v>
                </c:pt>
                <c:pt idx="41">
                  <c:v>1975 - Q2</c:v>
                </c:pt>
                <c:pt idx="42">
                  <c:v>1975 - Q3</c:v>
                </c:pt>
                <c:pt idx="43">
                  <c:v>1975 - Q4</c:v>
                </c:pt>
                <c:pt idx="44">
                  <c:v>1976 - Q1</c:v>
                </c:pt>
                <c:pt idx="45">
                  <c:v>1976 - Q2</c:v>
                </c:pt>
                <c:pt idx="46">
                  <c:v>1976 - Q3</c:v>
                </c:pt>
                <c:pt idx="47">
                  <c:v>1976 - Q4</c:v>
                </c:pt>
                <c:pt idx="48">
                  <c:v>1977 - Q1</c:v>
                </c:pt>
                <c:pt idx="49">
                  <c:v>1977 - Q2</c:v>
                </c:pt>
                <c:pt idx="50">
                  <c:v>1977 - Q3</c:v>
                </c:pt>
                <c:pt idx="51">
                  <c:v>1977 - Q4</c:v>
                </c:pt>
                <c:pt idx="52">
                  <c:v>1978 - Q1</c:v>
                </c:pt>
                <c:pt idx="53">
                  <c:v>1978 - Q2</c:v>
                </c:pt>
                <c:pt idx="54">
                  <c:v>1978 - Q3</c:v>
                </c:pt>
                <c:pt idx="55">
                  <c:v>1978 - Q4</c:v>
                </c:pt>
                <c:pt idx="56">
                  <c:v>1979 - Q1</c:v>
                </c:pt>
                <c:pt idx="57">
                  <c:v>1979 - Q2</c:v>
                </c:pt>
                <c:pt idx="58">
                  <c:v>1979 - Q3</c:v>
                </c:pt>
                <c:pt idx="59">
                  <c:v>1979 - Q4</c:v>
                </c:pt>
                <c:pt idx="60">
                  <c:v>1980 - Q1</c:v>
                </c:pt>
                <c:pt idx="61">
                  <c:v>1980 - Q2</c:v>
                </c:pt>
                <c:pt idx="62">
                  <c:v>1980 - Q3</c:v>
                </c:pt>
                <c:pt idx="63">
                  <c:v>1980 - Q4</c:v>
                </c:pt>
                <c:pt idx="64">
                  <c:v>1981 - Q1</c:v>
                </c:pt>
                <c:pt idx="65">
                  <c:v>1981 - Q2</c:v>
                </c:pt>
                <c:pt idx="66">
                  <c:v>1981 - Q3</c:v>
                </c:pt>
                <c:pt idx="67">
                  <c:v>1981 - Q4</c:v>
                </c:pt>
                <c:pt idx="68">
                  <c:v>1982 - Q1</c:v>
                </c:pt>
                <c:pt idx="69">
                  <c:v>1982 - Q2</c:v>
                </c:pt>
                <c:pt idx="70">
                  <c:v>1982 - Q3</c:v>
                </c:pt>
                <c:pt idx="71">
                  <c:v>1982 - Q4</c:v>
                </c:pt>
                <c:pt idx="72">
                  <c:v>1983 - Q1</c:v>
                </c:pt>
                <c:pt idx="73">
                  <c:v>1983 - Q2</c:v>
                </c:pt>
                <c:pt idx="74">
                  <c:v>1983 - Q3</c:v>
                </c:pt>
                <c:pt idx="75">
                  <c:v>1983 - Q4</c:v>
                </c:pt>
                <c:pt idx="76">
                  <c:v>1984 - Q1</c:v>
                </c:pt>
                <c:pt idx="77">
                  <c:v>1984 - Q2</c:v>
                </c:pt>
                <c:pt idx="78">
                  <c:v>1984 - Q3</c:v>
                </c:pt>
                <c:pt idx="79">
                  <c:v>1984 - Q4</c:v>
                </c:pt>
                <c:pt idx="80">
                  <c:v>1985 - Q1</c:v>
                </c:pt>
                <c:pt idx="81">
                  <c:v>1985 - Q2</c:v>
                </c:pt>
                <c:pt idx="82">
                  <c:v>1985 - Q3</c:v>
                </c:pt>
                <c:pt idx="83">
                  <c:v>1985 - Q4</c:v>
                </c:pt>
                <c:pt idx="84">
                  <c:v>1986 - Q1</c:v>
                </c:pt>
                <c:pt idx="85">
                  <c:v>1986 - Q2</c:v>
                </c:pt>
                <c:pt idx="86">
                  <c:v>1986 - Q3</c:v>
                </c:pt>
                <c:pt idx="87">
                  <c:v>1986 - Q4</c:v>
                </c:pt>
                <c:pt idx="88">
                  <c:v>1987 - Q1</c:v>
                </c:pt>
                <c:pt idx="89">
                  <c:v>1987 - Q2</c:v>
                </c:pt>
                <c:pt idx="90">
                  <c:v>1987 - Q3</c:v>
                </c:pt>
                <c:pt idx="91">
                  <c:v>1987 - Q4</c:v>
                </c:pt>
                <c:pt idx="92">
                  <c:v>1988 - Q1</c:v>
                </c:pt>
                <c:pt idx="93">
                  <c:v>1988 - Q2</c:v>
                </c:pt>
                <c:pt idx="94">
                  <c:v>1988 - Q3</c:v>
                </c:pt>
                <c:pt idx="95">
                  <c:v>1988 - Q4</c:v>
                </c:pt>
                <c:pt idx="96">
                  <c:v>1989 - Q1</c:v>
                </c:pt>
                <c:pt idx="97">
                  <c:v>1989 - Q2</c:v>
                </c:pt>
                <c:pt idx="98">
                  <c:v>1989 - Q3</c:v>
                </c:pt>
                <c:pt idx="99">
                  <c:v>1989 - Q4</c:v>
                </c:pt>
                <c:pt idx="100">
                  <c:v>1990 - Q1</c:v>
                </c:pt>
                <c:pt idx="101">
                  <c:v>1990 - Q2</c:v>
                </c:pt>
                <c:pt idx="102">
                  <c:v>1990 - Q3</c:v>
                </c:pt>
                <c:pt idx="103">
                  <c:v>1990 - Q4</c:v>
                </c:pt>
                <c:pt idx="104">
                  <c:v>1991 - Q1</c:v>
                </c:pt>
                <c:pt idx="105">
                  <c:v>1991 - Q2</c:v>
                </c:pt>
                <c:pt idx="106">
                  <c:v>1991 - Q3</c:v>
                </c:pt>
                <c:pt idx="107">
                  <c:v>1991 - Q4</c:v>
                </c:pt>
                <c:pt idx="108">
                  <c:v>1992 - Q1</c:v>
                </c:pt>
                <c:pt idx="109">
                  <c:v>1992 - Q2</c:v>
                </c:pt>
                <c:pt idx="110">
                  <c:v>1992 - Q3</c:v>
                </c:pt>
                <c:pt idx="111">
                  <c:v>1992 - Q4</c:v>
                </c:pt>
                <c:pt idx="112">
                  <c:v>1993 - Q1</c:v>
                </c:pt>
                <c:pt idx="113">
                  <c:v>1993 - Q2</c:v>
                </c:pt>
                <c:pt idx="114">
                  <c:v>1993 - Q3</c:v>
                </c:pt>
                <c:pt idx="115">
                  <c:v>1993 - Q4</c:v>
                </c:pt>
                <c:pt idx="116">
                  <c:v>1994 - Q1</c:v>
                </c:pt>
                <c:pt idx="117">
                  <c:v>1994 - Q2</c:v>
                </c:pt>
                <c:pt idx="118">
                  <c:v>1994 - Q3</c:v>
                </c:pt>
                <c:pt idx="119">
                  <c:v>1994 - Q4</c:v>
                </c:pt>
                <c:pt idx="120">
                  <c:v>1995 - Q1</c:v>
                </c:pt>
                <c:pt idx="121">
                  <c:v>1995 - Q2</c:v>
                </c:pt>
                <c:pt idx="122">
                  <c:v>1995 - Q3</c:v>
                </c:pt>
                <c:pt idx="123">
                  <c:v>1995 - Q4</c:v>
                </c:pt>
                <c:pt idx="124">
                  <c:v>1996 - Q1</c:v>
                </c:pt>
                <c:pt idx="125">
                  <c:v>1996 - Q2</c:v>
                </c:pt>
                <c:pt idx="126">
                  <c:v>1996 - Q3</c:v>
                </c:pt>
                <c:pt idx="127">
                  <c:v>1996 - Q4</c:v>
                </c:pt>
                <c:pt idx="128">
                  <c:v>1997 - Q1</c:v>
                </c:pt>
                <c:pt idx="129">
                  <c:v>1997 - Q2</c:v>
                </c:pt>
                <c:pt idx="130">
                  <c:v>1997 - Q3</c:v>
                </c:pt>
                <c:pt idx="131">
                  <c:v>1997 - Q4</c:v>
                </c:pt>
                <c:pt idx="132">
                  <c:v>1998 - Q1</c:v>
                </c:pt>
                <c:pt idx="133">
                  <c:v>1998 - Q2</c:v>
                </c:pt>
                <c:pt idx="134">
                  <c:v>1998 - Q3</c:v>
                </c:pt>
                <c:pt idx="135">
                  <c:v>1998 - Q4</c:v>
                </c:pt>
                <c:pt idx="136">
                  <c:v>1999 - Q1</c:v>
                </c:pt>
                <c:pt idx="137">
                  <c:v>1999 - Q2</c:v>
                </c:pt>
                <c:pt idx="138">
                  <c:v>1999 - Q3</c:v>
                </c:pt>
                <c:pt idx="139">
                  <c:v>1999 - Q4</c:v>
                </c:pt>
                <c:pt idx="140">
                  <c:v>2000 - Q1</c:v>
                </c:pt>
                <c:pt idx="141">
                  <c:v>2000 - Q2</c:v>
                </c:pt>
                <c:pt idx="142">
                  <c:v>2000 - Q3</c:v>
                </c:pt>
                <c:pt idx="143">
                  <c:v>2000 - Q4</c:v>
                </c:pt>
                <c:pt idx="144">
                  <c:v>2001 - Q1</c:v>
                </c:pt>
                <c:pt idx="145">
                  <c:v>2001 - Q2</c:v>
                </c:pt>
                <c:pt idx="146">
                  <c:v>2001 - Q3</c:v>
                </c:pt>
                <c:pt idx="147">
                  <c:v>2001 - Q4</c:v>
                </c:pt>
                <c:pt idx="148">
                  <c:v>2002 - Q1</c:v>
                </c:pt>
                <c:pt idx="149">
                  <c:v>2002 - Q2</c:v>
                </c:pt>
                <c:pt idx="150">
                  <c:v>2002 - Q3</c:v>
                </c:pt>
                <c:pt idx="151">
                  <c:v>2002 - Q4</c:v>
                </c:pt>
                <c:pt idx="152">
                  <c:v>2003 - Q1</c:v>
                </c:pt>
                <c:pt idx="153">
                  <c:v>2003 - Q2</c:v>
                </c:pt>
                <c:pt idx="154">
                  <c:v>2003 - Q3</c:v>
                </c:pt>
                <c:pt idx="155">
                  <c:v>2003 - Q4</c:v>
                </c:pt>
                <c:pt idx="156">
                  <c:v>2004 - Q1</c:v>
                </c:pt>
                <c:pt idx="157">
                  <c:v>2004 - Q2</c:v>
                </c:pt>
                <c:pt idx="158">
                  <c:v>2004 - Q3</c:v>
                </c:pt>
                <c:pt idx="159">
                  <c:v>2004 - Q4</c:v>
                </c:pt>
                <c:pt idx="160">
                  <c:v>2005 - Q1</c:v>
                </c:pt>
                <c:pt idx="161">
                  <c:v>2005 - Q2</c:v>
                </c:pt>
                <c:pt idx="162">
                  <c:v>2005 - Q3</c:v>
                </c:pt>
                <c:pt idx="163">
                  <c:v>2005 - Q4</c:v>
                </c:pt>
                <c:pt idx="164">
                  <c:v>2006 - Q1</c:v>
                </c:pt>
                <c:pt idx="165">
                  <c:v>2006 - Q2</c:v>
                </c:pt>
                <c:pt idx="166">
                  <c:v>2006 - Q3</c:v>
                </c:pt>
                <c:pt idx="167">
                  <c:v>2006 - Q4</c:v>
                </c:pt>
                <c:pt idx="168">
                  <c:v>2007 - Q1</c:v>
                </c:pt>
                <c:pt idx="169">
                  <c:v>2007 - Q2</c:v>
                </c:pt>
                <c:pt idx="170">
                  <c:v>2007 - Q3</c:v>
                </c:pt>
                <c:pt idx="171">
                  <c:v>2007 - Q4</c:v>
                </c:pt>
                <c:pt idx="172">
                  <c:v>2008 - Q1</c:v>
                </c:pt>
                <c:pt idx="173">
                  <c:v>2008 - Q2</c:v>
                </c:pt>
                <c:pt idx="174">
                  <c:v>2008 - Q3</c:v>
                </c:pt>
                <c:pt idx="175">
                  <c:v>2008 - Q4</c:v>
                </c:pt>
                <c:pt idx="176">
                  <c:v>2009 - Q1</c:v>
                </c:pt>
                <c:pt idx="177">
                  <c:v>2009 - Q2</c:v>
                </c:pt>
                <c:pt idx="178">
                  <c:v>2009 - Q3</c:v>
                </c:pt>
                <c:pt idx="179">
                  <c:v>2009 - Q4</c:v>
                </c:pt>
                <c:pt idx="180">
                  <c:v>2010 - Q1</c:v>
                </c:pt>
                <c:pt idx="181">
                  <c:v>2010 - Q2</c:v>
                </c:pt>
                <c:pt idx="182">
                  <c:v>2010 - Q3</c:v>
                </c:pt>
                <c:pt idx="183">
                  <c:v>2010 - Q4</c:v>
                </c:pt>
                <c:pt idx="184">
                  <c:v>2011 - Q1</c:v>
                </c:pt>
                <c:pt idx="185">
                  <c:v>2011 - Q2</c:v>
                </c:pt>
                <c:pt idx="186">
                  <c:v>2011 - Q3</c:v>
                </c:pt>
                <c:pt idx="187">
                  <c:v>2011 - Q4</c:v>
                </c:pt>
                <c:pt idx="188">
                  <c:v>2012 - Q1</c:v>
                </c:pt>
              </c:strCache>
            </c:strRef>
          </c:cat>
          <c:val>
            <c:numRef>
              <c:f>'Home own rate'!$C$4:$C$192</c:f>
              <c:numCache>
                <c:formatCode>General</c:formatCode>
                <c:ptCount val="189"/>
                <c:pt idx="0">
                  <c:v>110.18169117156518</c:v>
                </c:pt>
                <c:pt idx="1">
                  <c:v>108.95318955222501</c:v>
                </c:pt>
                <c:pt idx="2">
                  <c:v>108.45053162346946</c:v>
                </c:pt>
                <c:pt idx="3">
                  <c:v>109.26365971434237</c:v>
                </c:pt>
                <c:pt idx="4">
                  <c:v>109.51444290887802</c:v>
                </c:pt>
                <c:pt idx="5">
                  <c:v>108.07518856993205</c:v>
                </c:pt>
                <c:pt idx="6">
                  <c:v>107.51915628387312</c:v>
                </c:pt>
                <c:pt idx="7">
                  <c:v>106.67871922086566</c:v>
                </c:pt>
                <c:pt idx="8">
                  <c:v>106.71462589175825</c:v>
                </c:pt>
                <c:pt idx="9">
                  <c:v>106.49810107272177</c:v>
                </c:pt>
                <c:pt idx="10">
                  <c:v>106.31965251194333</c:v>
                </c:pt>
                <c:pt idx="11">
                  <c:v>106.38976108597032</c:v>
                </c:pt>
                <c:pt idx="12">
                  <c:v>105.76536302344834</c:v>
                </c:pt>
                <c:pt idx="13">
                  <c:v>104.94601359060054</c:v>
                </c:pt>
                <c:pt idx="14">
                  <c:v>104.49180748308471</c:v>
                </c:pt>
                <c:pt idx="15">
                  <c:v>105.21529351512427</c:v>
                </c:pt>
                <c:pt idx="16">
                  <c:v>106.45238616052229</c:v>
                </c:pt>
                <c:pt idx="17">
                  <c:v>105.66878227924074</c:v>
                </c:pt>
                <c:pt idx="18">
                  <c:v>106.25544982322835</c:v>
                </c:pt>
                <c:pt idx="19">
                  <c:v>106.95307314055164</c:v>
                </c:pt>
                <c:pt idx="20">
                  <c:v>107.85100553166268</c:v>
                </c:pt>
                <c:pt idx="21">
                  <c:v>107.76179498468832</c:v>
                </c:pt>
                <c:pt idx="22">
                  <c:v>108.43998746232398</c:v>
                </c:pt>
                <c:pt idx="23">
                  <c:v>109.55781451738324</c:v>
                </c:pt>
                <c:pt idx="24">
                  <c:v>109.16909043521149</c:v>
                </c:pt>
                <c:pt idx="25">
                  <c:v>109.53074758642397</c:v>
                </c:pt>
                <c:pt idx="26">
                  <c:v>109.42535898717615</c:v>
                </c:pt>
                <c:pt idx="27">
                  <c:v>110.19002291036777</c:v>
                </c:pt>
                <c:pt idx="28">
                  <c:v>110.60233113434893</c:v>
                </c:pt>
                <c:pt idx="29">
                  <c:v>110.19099728881743</c:v>
                </c:pt>
                <c:pt idx="30">
                  <c:v>111.05624800969098</c:v>
                </c:pt>
                <c:pt idx="31">
                  <c:v>110.08985295562908</c:v>
                </c:pt>
                <c:pt idx="32">
                  <c:v>109.1759186070736</c:v>
                </c:pt>
                <c:pt idx="33">
                  <c:v>106.96992561599214</c:v>
                </c:pt>
                <c:pt idx="34">
                  <c:v>106.21298619389775</c:v>
                </c:pt>
                <c:pt idx="35">
                  <c:v>105.07614780420116</c:v>
                </c:pt>
                <c:pt idx="36">
                  <c:v>105.20423412602877</c:v>
                </c:pt>
                <c:pt idx="37">
                  <c:v>104.05543768992968</c:v>
                </c:pt>
                <c:pt idx="38">
                  <c:v>103.11523653430041</c:v>
                </c:pt>
                <c:pt idx="39">
                  <c:v>102.50518356989724</c:v>
                </c:pt>
                <c:pt idx="40">
                  <c:v>105.16326473670145</c:v>
                </c:pt>
                <c:pt idx="41">
                  <c:v>106.06180179769233</c:v>
                </c:pt>
                <c:pt idx="42">
                  <c:v>103.08230142626125</c:v>
                </c:pt>
                <c:pt idx="43">
                  <c:v>103.45499096604462</c:v>
                </c:pt>
                <c:pt idx="44">
                  <c:v>103.57332621268525</c:v>
                </c:pt>
                <c:pt idx="45">
                  <c:v>106.27582736805017</c:v>
                </c:pt>
                <c:pt idx="46">
                  <c:v>105.46415730397329</c:v>
                </c:pt>
                <c:pt idx="47">
                  <c:v>105.57522632717823</c:v>
                </c:pt>
                <c:pt idx="48">
                  <c:v>107.89166617353145</c:v>
                </c:pt>
                <c:pt idx="49">
                  <c:v>110.02202600410504</c:v>
                </c:pt>
                <c:pt idx="50">
                  <c:v>110.64474069792945</c:v>
                </c:pt>
                <c:pt idx="51">
                  <c:v>113.32589041241688</c:v>
                </c:pt>
                <c:pt idx="52">
                  <c:v>115.26797305968455</c:v>
                </c:pt>
                <c:pt idx="53">
                  <c:v>117.34659650139812</c:v>
                </c:pt>
                <c:pt idx="54">
                  <c:v>117.39331447543455</c:v>
                </c:pt>
                <c:pt idx="55">
                  <c:v>118.39473066866243</c:v>
                </c:pt>
                <c:pt idx="56">
                  <c:v>121.80526509387269</c:v>
                </c:pt>
                <c:pt idx="57">
                  <c:v>121.38688016179768</c:v>
                </c:pt>
                <c:pt idx="58">
                  <c:v>119.79434086639687</c:v>
                </c:pt>
                <c:pt idx="59">
                  <c:v>118.81567384329294</c:v>
                </c:pt>
                <c:pt idx="60">
                  <c:v>116.71236797782031</c:v>
                </c:pt>
                <c:pt idx="61">
                  <c:v>113.83908238541818</c:v>
                </c:pt>
                <c:pt idx="62">
                  <c:v>114.9356303382876</c:v>
                </c:pt>
                <c:pt idx="63">
                  <c:v>112.36775007984593</c:v>
                </c:pt>
                <c:pt idx="64">
                  <c:v>110.20467415238298</c:v>
                </c:pt>
                <c:pt idx="65">
                  <c:v>110.18559229677622</c:v>
                </c:pt>
                <c:pt idx="66">
                  <c:v>108.63554083410791</c:v>
                </c:pt>
                <c:pt idx="67">
                  <c:v>106.87246569573651</c:v>
                </c:pt>
                <c:pt idx="68">
                  <c:v>106.97907631025733</c:v>
                </c:pt>
                <c:pt idx="69">
                  <c:v>106.80025344200619</c:v>
                </c:pt>
                <c:pt idx="70">
                  <c:v>103.30964634121582</c:v>
                </c:pt>
                <c:pt idx="71">
                  <c:v>103.31295617207651</c:v>
                </c:pt>
                <c:pt idx="72">
                  <c:v>105.63882261539625</c:v>
                </c:pt>
                <c:pt idx="73">
                  <c:v>106.04336608842388</c:v>
                </c:pt>
                <c:pt idx="74">
                  <c:v>105.31785281646665</c:v>
                </c:pt>
                <c:pt idx="75">
                  <c:v>104.55741041533022</c:v>
                </c:pt>
                <c:pt idx="76">
                  <c:v>105.16661701944601</c:v>
                </c:pt>
                <c:pt idx="77">
                  <c:v>105.63354550021437</c:v>
                </c:pt>
                <c:pt idx="78">
                  <c:v>105.64808033977373</c:v>
                </c:pt>
                <c:pt idx="79">
                  <c:v>105.43578080721934</c:v>
                </c:pt>
                <c:pt idx="80">
                  <c:v>106.69906632121022</c:v>
                </c:pt>
                <c:pt idx="81">
                  <c:v>106.97504092415871</c:v>
                </c:pt>
                <c:pt idx="82">
                  <c:v>107.88449564458438</c:v>
                </c:pt>
                <c:pt idx="83">
                  <c:v>108.2776821785443</c:v>
                </c:pt>
                <c:pt idx="84">
                  <c:v>109.48461382475602</c:v>
                </c:pt>
                <c:pt idx="85">
                  <c:v>112.77535674066337</c:v>
                </c:pt>
                <c:pt idx="86">
                  <c:v>113.6976502076301</c:v>
                </c:pt>
                <c:pt idx="87">
                  <c:v>114.6429508218676</c:v>
                </c:pt>
                <c:pt idx="88">
                  <c:v>116.09946011447204</c:v>
                </c:pt>
                <c:pt idx="89">
                  <c:v>118.35852977507096</c:v>
                </c:pt>
                <c:pt idx="90">
                  <c:v>119.46401875617732</c:v>
                </c:pt>
                <c:pt idx="91">
                  <c:v>119.46224219707703</c:v>
                </c:pt>
                <c:pt idx="92">
                  <c:v>119.93068174814664</c:v>
                </c:pt>
                <c:pt idx="93">
                  <c:v>123.11798494197103</c:v>
                </c:pt>
                <c:pt idx="94">
                  <c:v>123.82375582706527</c:v>
                </c:pt>
                <c:pt idx="95">
                  <c:v>123.31920262510813</c:v>
                </c:pt>
                <c:pt idx="96">
                  <c:v>124.48228405042315</c:v>
                </c:pt>
                <c:pt idx="97">
                  <c:v>125.79057110620315</c:v>
                </c:pt>
                <c:pt idx="98">
                  <c:v>125.84795275221266</c:v>
                </c:pt>
                <c:pt idx="99">
                  <c:v>124.89414582907372</c:v>
                </c:pt>
                <c:pt idx="100">
                  <c:v>123.47262062316022</c:v>
                </c:pt>
                <c:pt idx="101">
                  <c:v>123.39209055412276</c:v>
                </c:pt>
                <c:pt idx="102">
                  <c:v>121.04697456468587</c:v>
                </c:pt>
                <c:pt idx="103">
                  <c:v>116.28736980223509</c:v>
                </c:pt>
                <c:pt idx="104">
                  <c:v>113.54334242359265</c:v>
                </c:pt>
                <c:pt idx="105">
                  <c:v>115.07148339698109</c:v>
                </c:pt>
                <c:pt idx="106">
                  <c:v>114.85313924282435</c:v>
                </c:pt>
                <c:pt idx="107">
                  <c:v>113.07752275182638</c:v>
                </c:pt>
                <c:pt idx="108">
                  <c:v>111.97687454020769</c:v>
                </c:pt>
                <c:pt idx="109">
                  <c:v>112.61361246035619</c:v>
                </c:pt>
                <c:pt idx="110">
                  <c:v>111.69358430521662</c:v>
                </c:pt>
                <c:pt idx="111">
                  <c:v>109.70086926907477</c:v>
                </c:pt>
                <c:pt idx="112">
                  <c:v>108.67676760642442</c:v>
                </c:pt>
                <c:pt idx="113">
                  <c:v>109.09443707097</c:v>
                </c:pt>
                <c:pt idx="114">
                  <c:v>109.62821279370543</c:v>
                </c:pt>
                <c:pt idx="115">
                  <c:v>108.435789524054</c:v>
                </c:pt>
                <c:pt idx="116">
                  <c:v>108.84791822226276</c:v>
                </c:pt>
                <c:pt idx="117">
                  <c:v>110.22098039911626</c:v>
                </c:pt>
                <c:pt idx="118">
                  <c:v>109.71667446374894</c:v>
                </c:pt>
                <c:pt idx="119">
                  <c:v>108.43605706514482</c:v>
                </c:pt>
                <c:pt idx="120">
                  <c:v>107.65117190607285</c:v>
                </c:pt>
                <c:pt idx="121">
                  <c:v>108.62732222985588</c:v>
                </c:pt>
                <c:pt idx="122">
                  <c:v>109.00515756605631</c:v>
                </c:pt>
                <c:pt idx="123">
                  <c:v>107.66662318678111</c:v>
                </c:pt>
                <c:pt idx="124">
                  <c:v>107.3132960685182</c:v>
                </c:pt>
                <c:pt idx="125">
                  <c:v>108.00618586399978</c:v>
                </c:pt>
                <c:pt idx="126">
                  <c:v>108.33328483112008</c:v>
                </c:pt>
                <c:pt idx="127">
                  <c:v>106.73364435226038</c:v>
                </c:pt>
                <c:pt idx="128">
                  <c:v>107.0341838319094</c:v>
                </c:pt>
                <c:pt idx="129">
                  <c:v>108.54683097574232</c:v>
                </c:pt>
                <c:pt idx="130">
                  <c:v>109.40727938638979</c:v>
                </c:pt>
                <c:pt idx="131">
                  <c:v>109.21636099598126</c:v>
                </c:pt>
                <c:pt idx="132">
                  <c:v>110.38837619063112</c:v>
                </c:pt>
                <c:pt idx="133">
                  <c:v>113.094255125743</c:v>
                </c:pt>
                <c:pt idx="134">
                  <c:v>114.90471313118861</c:v>
                </c:pt>
                <c:pt idx="135">
                  <c:v>115.2452498788026</c:v>
                </c:pt>
                <c:pt idx="136">
                  <c:v>116.64361035054435</c:v>
                </c:pt>
                <c:pt idx="137">
                  <c:v>118.65373278855768</c:v>
                </c:pt>
                <c:pt idx="138">
                  <c:v>121.1444821509032</c:v>
                </c:pt>
                <c:pt idx="139">
                  <c:v>121.62323473311135</c:v>
                </c:pt>
                <c:pt idx="140">
                  <c:v>123.29934342969359</c:v>
                </c:pt>
                <c:pt idx="141">
                  <c:v>126.08042382181235</c:v>
                </c:pt>
                <c:pt idx="142">
                  <c:v>128.0693726125711</c:v>
                </c:pt>
                <c:pt idx="143">
                  <c:v>129.06408376687256</c:v>
                </c:pt>
                <c:pt idx="144">
                  <c:v>129.88171162237407</c:v>
                </c:pt>
                <c:pt idx="145">
                  <c:v>132.58388853998633</c:v>
                </c:pt>
                <c:pt idx="146">
                  <c:v>135.43060953479875</c:v>
                </c:pt>
                <c:pt idx="147">
                  <c:v>136.13318838139892</c:v>
                </c:pt>
                <c:pt idx="148">
                  <c:v>138.67451395652191</c:v>
                </c:pt>
                <c:pt idx="149">
                  <c:v>141.50013692184433</c:v>
                </c:pt>
                <c:pt idx="150">
                  <c:v>145.75984210603485</c:v>
                </c:pt>
                <c:pt idx="151">
                  <c:v>147.60763556527698</c:v>
                </c:pt>
                <c:pt idx="152">
                  <c:v>149.45905328691478</c:v>
                </c:pt>
                <c:pt idx="153">
                  <c:v>151.96382452334612</c:v>
                </c:pt>
                <c:pt idx="154">
                  <c:v>156.64586876284528</c:v>
                </c:pt>
                <c:pt idx="155">
                  <c:v>160.0795509044296</c:v>
                </c:pt>
                <c:pt idx="156">
                  <c:v>164.36819765337802</c:v>
                </c:pt>
                <c:pt idx="157">
                  <c:v>169.29325153292359</c:v>
                </c:pt>
                <c:pt idx="158">
                  <c:v>174.20663471319395</c:v>
                </c:pt>
                <c:pt idx="159">
                  <c:v>177.77664906297625</c:v>
                </c:pt>
                <c:pt idx="160">
                  <c:v>184.65335534504618</c:v>
                </c:pt>
                <c:pt idx="161">
                  <c:v>188.98481934757146</c:v>
                </c:pt>
                <c:pt idx="162">
                  <c:v>195.00670791270647</c:v>
                </c:pt>
                <c:pt idx="163">
                  <c:v>195.35107264504057</c:v>
                </c:pt>
                <c:pt idx="164">
                  <c:v>198.01145826465373</c:v>
                </c:pt>
                <c:pt idx="165">
                  <c:v>196.17864205633586</c:v>
                </c:pt>
                <c:pt idx="166">
                  <c:v>192.38919441494198</c:v>
                </c:pt>
                <c:pt idx="167">
                  <c:v>192.28753789041701</c:v>
                </c:pt>
                <c:pt idx="168">
                  <c:v>190.04691816177638</c:v>
                </c:pt>
                <c:pt idx="169">
                  <c:v>184.44907909774525</c:v>
                </c:pt>
                <c:pt idx="170">
                  <c:v>179.86333972124265</c:v>
                </c:pt>
                <c:pt idx="171">
                  <c:v>170.09072902404012</c:v>
                </c:pt>
                <c:pt idx="172">
                  <c:v>157.13229072767521</c:v>
                </c:pt>
                <c:pt idx="173">
                  <c:v>151.07134923278591</c:v>
                </c:pt>
                <c:pt idx="174">
                  <c:v>142.38373468576171</c:v>
                </c:pt>
                <c:pt idx="175">
                  <c:v>133.97470856107032</c:v>
                </c:pt>
                <c:pt idx="176">
                  <c:v>127.32631728304138</c:v>
                </c:pt>
                <c:pt idx="177">
                  <c:v>129.99784450743198</c:v>
                </c:pt>
                <c:pt idx="178">
                  <c:v>132.89865801853244</c:v>
                </c:pt>
                <c:pt idx="179">
                  <c:v>130.92744547084484</c:v>
                </c:pt>
                <c:pt idx="180">
                  <c:v>126.89252575243835</c:v>
                </c:pt>
                <c:pt idx="181">
                  <c:v>131.98480144771062</c:v>
                </c:pt>
                <c:pt idx="182">
                  <c:v>129.53008012953856</c:v>
                </c:pt>
                <c:pt idx="183">
                  <c:v>124.61435752813441</c:v>
                </c:pt>
                <c:pt idx="184">
                  <c:v>118.80654273522275</c:v>
                </c:pt>
                <c:pt idx="185">
                  <c:v>121.0245559022224</c:v>
                </c:pt>
                <c:pt idx="186">
                  <c:v>120.33245979831193</c:v>
                </c:pt>
                <c:pt idx="187">
                  <c:v>115.51758930978394</c:v>
                </c:pt>
              </c:numCache>
            </c:numRef>
          </c:val>
        </c:ser>
        <c:marker val="1"/>
        <c:axId val="86748160"/>
        <c:axId val="86763008"/>
      </c:lineChart>
      <c:lineChart>
        <c:grouping val="standard"/>
        <c:ser>
          <c:idx val="0"/>
          <c:order val="0"/>
          <c:tx>
            <c:strRef>
              <c:f>'Home own rate'!$B$2:$B$3</c:f>
              <c:strCache>
                <c:ptCount val="1"/>
                <c:pt idx="0">
                  <c:v>US Homeownership Rate 4-quarter moving average</c:v>
                </c:pt>
              </c:strCache>
            </c:strRef>
          </c:tx>
          <c:spPr>
            <a:ln w="34925">
              <a:solidFill>
                <a:srgbClr val="C00000"/>
              </a:solidFill>
            </a:ln>
          </c:spPr>
          <c:marker>
            <c:symbol val="none"/>
          </c:marker>
          <c:cat>
            <c:strRef>
              <c:f>'Home own rate'!$A$4:$A$192</c:f>
              <c:strCache>
                <c:ptCount val="189"/>
                <c:pt idx="0">
                  <c:v>1965 - Q1</c:v>
                </c:pt>
                <c:pt idx="1">
                  <c:v>1965 - Q2</c:v>
                </c:pt>
                <c:pt idx="2">
                  <c:v>1965 - Q3</c:v>
                </c:pt>
                <c:pt idx="3">
                  <c:v>1965 - Q4</c:v>
                </c:pt>
                <c:pt idx="4">
                  <c:v>1966 - Q1</c:v>
                </c:pt>
                <c:pt idx="5">
                  <c:v>1966 - Q2</c:v>
                </c:pt>
                <c:pt idx="6">
                  <c:v>1966 - Q3</c:v>
                </c:pt>
                <c:pt idx="7">
                  <c:v>1966 - Q4</c:v>
                </c:pt>
                <c:pt idx="8">
                  <c:v>1967 - Q1</c:v>
                </c:pt>
                <c:pt idx="9">
                  <c:v>1967 - Q2</c:v>
                </c:pt>
                <c:pt idx="10">
                  <c:v>1967 - Q3</c:v>
                </c:pt>
                <c:pt idx="11">
                  <c:v>1967 - Q4</c:v>
                </c:pt>
                <c:pt idx="12">
                  <c:v>1968 - Q1</c:v>
                </c:pt>
                <c:pt idx="13">
                  <c:v>1968 - Q2</c:v>
                </c:pt>
                <c:pt idx="14">
                  <c:v>1968 - Q3</c:v>
                </c:pt>
                <c:pt idx="15">
                  <c:v>1968 - Q4</c:v>
                </c:pt>
                <c:pt idx="16">
                  <c:v>1969 - Q1</c:v>
                </c:pt>
                <c:pt idx="17">
                  <c:v>1969 - Q2</c:v>
                </c:pt>
                <c:pt idx="18">
                  <c:v>1969 - Q3</c:v>
                </c:pt>
                <c:pt idx="19">
                  <c:v>1969 - Q4</c:v>
                </c:pt>
                <c:pt idx="20">
                  <c:v>1970 - Q1</c:v>
                </c:pt>
                <c:pt idx="21">
                  <c:v>1970 - Q2</c:v>
                </c:pt>
                <c:pt idx="22">
                  <c:v>1970 - Q3</c:v>
                </c:pt>
                <c:pt idx="23">
                  <c:v>1970 - Q4</c:v>
                </c:pt>
                <c:pt idx="24">
                  <c:v>1971 - Q1</c:v>
                </c:pt>
                <c:pt idx="25">
                  <c:v>1971 - Q2</c:v>
                </c:pt>
                <c:pt idx="26">
                  <c:v>1971 - Q3</c:v>
                </c:pt>
                <c:pt idx="27">
                  <c:v>1971 - Q4</c:v>
                </c:pt>
                <c:pt idx="28">
                  <c:v>1972 - Q1</c:v>
                </c:pt>
                <c:pt idx="29">
                  <c:v>1972 - Q2</c:v>
                </c:pt>
                <c:pt idx="30">
                  <c:v>1972 - Q3</c:v>
                </c:pt>
                <c:pt idx="31">
                  <c:v>1972 - Q4</c:v>
                </c:pt>
                <c:pt idx="32">
                  <c:v>1973 - Q1</c:v>
                </c:pt>
                <c:pt idx="33">
                  <c:v>1973 - Q2</c:v>
                </c:pt>
                <c:pt idx="34">
                  <c:v>1973 - Q3</c:v>
                </c:pt>
                <c:pt idx="35">
                  <c:v>1973 - Q4</c:v>
                </c:pt>
                <c:pt idx="36">
                  <c:v>1974 - Q1</c:v>
                </c:pt>
                <c:pt idx="37">
                  <c:v>1974 - Q2</c:v>
                </c:pt>
                <c:pt idx="38">
                  <c:v>1974 - Q3</c:v>
                </c:pt>
                <c:pt idx="39">
                  <c:v>1974 - Q4</c:v>
                </c:pt>
                <c:pt idx="40">
                  <c:v>1975 - Q1</c:v>
                </c:pt>
                <c:pt idx="41">
                  <c:v>1975 - Q2</c:v>
                </c:pt>
                <c:pt idx="42">
                  <c:v>1975 - Q3</c:v>
                </c:pt>
                <c:pt idx="43">
                  <c:v>1975 - Q4</c:v>
                </c:pt>
                <c:pt idx="44">
                  <c:v>1976 - Q1</c:v>
                </c:pt>
                <c:pt idx="45">
                  <c:v>1976 - Q2</c:v>
                </c:pt>
                <c:pt idx="46">
                  <c:v>1976 - Q3</c:v>
                </c:pt>
                <c:pt idx="47">
                  <c:v>1976 - Q4</c:v>
                </c:pt>
                <c:pt idx="48">
                  <c:v>1977 - Q1</c:v>
                </c:pt>
                <c:pt idx="49">
                  <c:v>1977 - Q2</c:v>
                </c:pt>
                <c:pt idx="50">
                  <c:v>1977 - Q3</c:v>
                </c:pt>
                <c:pt idx="51">
                  <c:v>1977 - Q4</c:v>
                </c:pt>
                <c:pt idx="52">
                  <c:v>1978 - Q1</c:v>
                </c:pt>
                <c:pt idx="53">
                  <c:v>1978 - Q2</c:v>
                </c:pt>
                <c:pt idx="54">
                  <c:v>1978 - Q3</c:v>
                </c:pt>
                <c:pt idx="55">
                  <c:v>1978 - Q4</c:v>
                </c:pt>
                <c:pt idx="56">
                  <c:v>1979 - Q1</c:v>
                </c:pt>
                <c:pt idx="57">
                  <c:v>1979 - Q2</c:v>
                </c:pt>
                <c:pt idx="58">
                  <c:v>1979 - Q3</c:v>
                </c:pt>
                <c:pt idx="59">
                  <c:v>1979 - Q4</c:v>
                </c:pt>
                <c:pt idx="60">
                  <c:v>1980 - Q1</c:v>
                </c:pt>
                <c:pt idx="61">
                  <c:v>1980 - Q2</c:v>
                </c:pt>
                <c:pt idx="62">
                  <c:v>1980 - Q3</c:v>
                </c:pt>
                <c:pt idx="63">
                  <c:v>1980 - Q4</c:v>
                </c:pt>
                <c:pt idx="64">
                  <c:v>1981 - Q1</c:v>
                </c:pt>
                <c:pt idx="65">
                  <c:v>1981 - Q2</c:v>
                </c:pt>
                <c:pt idx="66">
                  <c:v>1981 - Q3</c:v>
                </c:pt>
                <c:pt idx="67">
                  <c:v>1981 - Q4</c:v>
                </c:pt>
                <c:pt idx="68">
                  <c:v>1982 - Q1</c:v>
                </c:pt>
                <c:pt idx="69">
                  <c:v>1982 - Q2</c:v>
                </c:pt>
                <c:pt idx="70">
                  <c:v>1982 - Q3</c:v>
                </c:pt>
                <c:pt idx="71">
                  <c:v>1982 - Q4</c:v>
                </c:pt>
                <c:pt idx="72">
                  <c:v>1983 - Q1</c:v>
                </c:pt>
                <c:pt idx="73">
                  <c:v>1983 - Q2</c:v>
                </c:pt>
                <c:pt idx="74">
                  <c:v>1983 - Q3</c:v>
                </c:pt>
                <c:pt idx="75">
                  <c:v>1983 - Q4</c:v>
                </c:pt>
                <c:pt idx="76">
                  <c:v>1984 - Q1</c:v>
                </c:pt>
                <c:pt idx="77">
                  <c:v>1984 - Q2</c:v>
                </c:pt>
                <c:pt idx="78">
                  <c:v>1984 - Q3</c:v>
                </c:pt>
                <c:pt idx="79">
                  <c:v>1984 - Q4</c:v>
                </c:pt>
                <c:pt idx="80">
                  <c:v>1985 - Q1</c:v>
                </c:pt>
                <c:pt idx="81">
                  <c:v>1985 - Q2</c:v>
                </c:pt>
                <c:pt idx="82">
                  <c:v>1985 - Q3</c:v>
                </c:pt>
                <c:pt idx="83">
                  <c:v>1985 - Q4</c:v>
                </c:pt>
                <c:pt idx="84">
                  <c:v>1986 - Q1</c:v>
                </c:pt>
                <c:pt idx="85">
                  <c:v>1986 - Q2</c:v>
                </c:pt>
                <c:pt idx="86">
                  <c:v>1986 - Q3</c:v>
                </c:pt>
                <c:pt idx="87">
                  <c:v>1986 - Q4</c:v>
                </c:pt>
                <c:pt idx="88">
                  <c:v>1987 - Q1</c:v>
                </c:pt>
                <c:pt idx="89">
                  <c:v>1987 - Q2</c:v>
                </c:pt>
                <c:pt idx="90">
                  <c:v>1987 - Q3</c:v>
                </c:pt>
                <c:pt idx="91">
                  <c:v>1987 - Q4</c:v>
                </c:pt>
                <c:pt idx="92">
                  <c:v>1988 - Q1</c:v>
                </c:pt>
                <c:pt idx="93">
                  <c:v>1988 - Q2</c:v>
                </c:pt>
                <c:pt idx="94">
                  <c:v>1988 - Q3</c:v>
                </c:pt>
                <c:pt idx="95">
                  <c:v>1988 - Q4</c:v>
                </c:pt>
                <c:pt idx="96">
                  <c:v>1989 - Q1</c:v>
                </c:pt>
                <c:pt idx="97">
                  <c:v>1989 - Q2</c:v>
                </c:pt>
                <c:pt idx="98">
                  <c:v>1989 - Q3</c:v>
                </c:pt>
                <c:pt idx="99">
                  <c:v>1989 - Q4</c:v>
                </c:pt>
                <c:pt idx="100">
                  <c:v>1990 - Q1</c:v>
                </c:pt>
                <c:pt idx="101">
                  <c:v>1990 - Q2</c:v>
                </c:pt>
                <c:pt idx="102">
                  <c:v>1990 - Q3</c:v>
                </c:pt>
                <c:pt idx="103">
                  <c:v>1990 - Q4</c:v>
                </c:pt>
                <c:pt idx="104">
                  <c:v>1991 - Q1</c:v>
                </c:pt>
                <c:pt idx="105">
                  <c:v>1991 - Q2</c:v>
                </c:pt>
                <c:pt idx="106">
                  <c:v>1991 - Q3</c:v>
                </c:pt>
                <c:pt idx="107">
                  <c:v>1991 - Q4</c:v>
                </c:pt>
                <c:pt idx="108">
                  <c:v>1992 - Q1</c:v>
                </c:pt>
                <c:pt idx="109">
                  <c:v>1992 - Q2</c:v>
                </c:pt>
                <c:pt idx="110">
                  <c:v>1992 - Q3</c:v>
                </c:pt>
                <c:pt idx="111">
                  <c:v>1992 - Q4</c:v>
                </c:pt>
                <c:pt idx="112">
                  <c:v>1993 - Q1</c:v>
                </c:pt>
                <c:pt idx="113">
                  <c:v>1993 - Q2</c:v>
                </c:pt>
                <c:pt idx="114">
                  <c:v>1993 - Q3</c:v>
                </c:pt>
                <c:pt idx="115">
                  <c:v>1993 - Q4</c:v>
                </c:pt>
                <c:pt idx="116">
                  <c:v>1994 - Q1</c:v>
                </c:pt>
                <c:pt idx="117">
                  <c:v>1994 - Q2</c:v>
                </c:pt>
                <c:pt idx="118">
                  <c:v>1994 - Q3</c:v>
                </c:pt>
                <c:pt idx="119">
                  <c:v>1994 - Q4</c:v>
                </c:pt>
                <c:pt idx="120">
                  <c:v>1995 - Q1</c:v>
                </c:pt>
                <c:pt idx="121">
                  <c:v>1995 - Q2</c:v>
                </c:pt>
                <c:pt idx="122">
                  <c:v>1995 - Q3</c:v>
                </c:pt>
                <c:pt idx="123">
                  <c:v>1995 - Q4</c:v>
                </c:pt>
                <c:pt idx="124">
                  <c:v>1996 - Q1</c:v>
                </c:pt>
                <c:pt idx="125">
                  <c:v>1996 - Q2</c:v>
                </c:pt>
                <c:pt idx="126">
                  <c:v>1996 - Q3</c:v>
                </c:pt>
                <c:pt idx="127">
                  <c:v>1996 - Q4</c:v>
                </c:pt>
                <c:pt idx="128">
                  <c:v>1997 - Q1</c:v>
                </c:pt>
                <c:pt idx="129">
                  <c:v>1997 - Q2</c:v>
                </c:pt>
                <c:pt idx="130">
                  <c:v>1997 - Q3</c:v>
                </c:pt>
                <c:pt idx="131">
                  <c:v>1997 - Q4</c:v>
                </c:pt>
                <c:pt idx="132">
                  <c:v>1998 - Q1</c:v>
                </c:pt>
                <c:pt idx="133">
                  <c:v>1998 - Q2</c:v>
                </c:pt>
                <c:pt idx="134">
                  <c:v>1998 - Q3</c:v>
                </c:pt>
                <c:pt idx="135">
                  <c:v>1998 - Q4</c:v>
                </c:pt>
                <c:pt idx="136">
                  <c:v>1999 - Q1</c:v>
                </c:pt>
                <c:pt idx="137">
                  <c:v>1999 - Q2</c:v>
                </c:pt>
                <c:pt idx="138">
                  <c:v>1999 - Q3</c:v>
                </c:pt>
                <c:pt idx="139">
                  <c:v>1999 - Q4</c:v>
                </c:pt>
                <c:pt idx="140">
                  <c:v>2000 - Q1</c:v>
                </c:pt>
                <c:pt idx="141">
                  <c:v>2000 - Q2</c:v>
                </c:pt>
                <c:pt idx="142">
                  <c:v>2000 - Q3</c:v>
                </c:pt>
                <c:pt idx="143">
                  <c:v>2000 - Q4</c:v>
                </c:pt>
                <c:pt idx="144">
                  <c:v>2001 - Q1</c:v>
                </c:pt>
                <c:pt idx="145">
                  <c:v>2001 - Q2</c:v>
                </c:pt>
                <c:pt idx="146">
                  <c:v>2001 - Q3</c:v>
                </c:pt>
                <c:pt idx="147">
                  <c:v>2001 - Q4</c:v>
                </c:pt>
                <c:pt idx="148">
                  <c:v>2002 - Q1</c:v>
                </c:pt>
                <c:pt idx="149">
                  <c:v>2002 - Q2</c:v>
                </c:pt>
                <c:pt idx="150">
                  <c:v>2002 - Q3</c:v>
                </c:pt>
                <c:pt idx="151">
                  <c:v>2002 - Q4</c:v>
                </c:pt>
                <c:pt idx="152">
                  <c:v>2003 - Q1</c:v>
                </c:pt>
                <c:pt idx="153">
                  <c:v>2003 - Q2</c:v>
                </c:pt>
                <c:pt idx="154">
                  <c:v>2003 - Q3</c:v>
                </c:pt>
                <c:pt idx="155">
                  <c:v>2003 - Q4</c:v>
                </c:pt>
                <c:pt idx="156">
                  <c:v>2004 - Q1</c:v>
                </c:pt>
                <c:pt idx="157">
                  <c:v>2004 - Q2</c:v>
                </c:pt>
                <c:pt idx="158">
                  <c:v>2004 - Q3</c:v>
                </c:pt>
                <c:pt idx="159">
                  <c:v>2004 - Q4</c:v>
                </c:pt>
                <c:pt idx="160">
                  <c:v>2005 - Q1</c:v>
                </c:pt>
                <c:pt idx="161">
                  <c:v>2005 - Q2</c:v>
                </c:pt>
                <c:pt idx="162">
                  <c:v>2005 - Q3</c:v>
                </c:pt>
                <c:pt idx="163">
                  <c:v>2005 - Q4</c:v>
                </c:pt>
                <c:pt idx="164">
                  <c:v>2006 - Q1</c:v>
                </c:pt>
                <c:pt idx="165">
                  <c:v>2006 - Q2</c:v>
                </c:pt>
                <c:pt idx="166">
                  <c:v>2006 - Q3</c:v>
                </c:pt>
                <c:pt idx="167">
                  <c:v>2006 - Q4</c:v>
                </c:pt>
                <c:pt idx="168">
                  <c:v>2007 - Q1</c:v>
                </c:pt>
                <c:pt idx="169">
                  <c:v>2007 - Q2</c:v>
                </c:pt>
                <c:pt idx="170">
                  <c:v>2007 - Q3</c:v>
                </c:pt>
                <c:pt idx="171">
                  <c:v>2007 - Q4</c:v>
                </c:pt>
                <c:pt idx="172">
                  <c:v>2008 - Q1</c:v>
                </c:pt>
                <c:pt idx="173">
                  <c:v>2008 - Q2</c:v>
                </c:pt>
                <c:pt idx="174">
                  <c:v>2008 - Q3</c:v>
                </c:pt>
                <c:pt idx="175">
                  <c:v>2008 - Q4</c:v>
                </c:pt>
                <c:pt idx="176">
                  <c:v>2009 - Q1</c:v>
                </c:pt>
                <c:pt idx="177">
                  <c:v>2009 - Q2</c:v>
                </c:pt>
                <c:pt idx="178">
                  <c:v>2009 - Q3</c:v>
                </c:pt>
                <c:pt idx="179">
                  <c:v>2009 - Q4</c:v>
                </c:pt>
                <c:pt idx="180">
                  <c:v>2010 - Q1</c:v>
                </c:pt>
                <c:pt idx="181">
                  <c:v>2010 - Q2</c:v>
                </c:pt>
                <c:pt idx="182">
                  <c:v>2010 - Q3</c:v>
                </c:pt>
                <c:pt idx="183">
                  <c:v>2010 - Q4</c:v>
                </c:pt>
                <c:pt idx="184">
                  <c:v>2011 - Q1</c:v>
                </c:pt>
                <c:pt idx="185">
                  <c:v>2011 - Q2</c:v>
                </c:pt>
                <c:pt idx="186">
                  <c:v>2011 - Q3</c:v>
                </c:pt>
                <c:pt idx="187">
                  <c:v>2011 - Q4</c:v>
                </c:pt>
                <c:pt idx="188">
                  <c:v>2012 - Q1</c:v>
                </c:pt>
              </c:strCache>
            </c:strRef>
          </c:cat>
          <c:val>
            <c:numRef>
              <c:f>'Home own rate'!$B$7:$B$192</c:f>
              <c:numCache>
                <c:formatCode>General</c:formatCode>
                <c:ptCount val="186"/>
                <c:pt idx="0">
                  <c:v>63</c:v>
                </c:pt>
                <c:pt idx="1">
                  <c:v>63.2</c:v>
                </c:pt>
                <c:pt idx="2">
                  <c:v>63.3</c:v>
                </c:pt>
                <c:pt idx="3">
                  <c:v>63.4</c:v>
                </c:pt>
                <c:pt idx="4">
                  <c:v>63.5</c:v>
                </c:pt>
                <c:pt idx="5">
                  <c:v>63.4</c:v>
                </c:pt>
                <c:pt idx="6">
                  <c:v>63.6</c:v>
                </c:pt>
                <c:pt idx="7">
                  <c:v>63.7</c:v>
                </c:pt>
                <c:pt idx="8">
                  <c:v>63.6</c:v>
                </c:pt>
                <c:pt idx="9">
                  <c:v>63.7</c:v>
                </c:pt>
                <c:pt idx="10">
                  <c:v>63.8</c:v>
                </c:pt>
                <c:pt idx="11">
                  <c:v>63.8</c:v>
                </c:pt>
                <c:pt idx="12">
                  <c:v>63.8</c:v>
                </c:pt>
                <c:pt idx="13">
                  <c:v>64</c:v>
                </c:pt>
                <c:pt idx="14">
                  <c:v>64</c:v>
                </c:pt>
                <c:pt idx="15">
                  <c:v>64.099999999999994</c:v>
                </c:pt>
                <c:pt idx="16">
                  <c:v>64.3</c:v>
                </c:pt>
                <c:pt idx="17">
                  <c:v>64.400000000000006</c:v>
                </c:pt>
                <c:pt idx="18">
                  <c:v>64.3</c:v>
                </c:pt>
                <c:pt idx="19">
                  <c:v>64.3</c:v>
                </c:pt>
                <c:pt idx="20">
                  <c:v>64.2</c:v>
                </c:pt>
                <c:pt idx="21">
                  <c:v>64.099999999999994</c:v>
                </c:pt>
                <c:pt idx="22">
                  <c:v>64.099999999999994</c:v>
                </c:pt>
                <c:pt idx="23">
                  <c:v>64.099999999999994</c:v>
                </c:pt>
                <c:pt idx="24">
                  <c:v>64.3</c:v>
                </c:pt>
                <c:pt idx="25">
                  <c:v>64.3</c:v>
                </c:pt>
                <c:pt idx="26">
                  <c:v>64.400000000000006</c:v>
                </c:pt>
                <c:pt idx="27">
                  <c:v>64.400000000000006</c:v>
                </c:pt>
                <c:pt idx="28">
                  <c:v>64.400000000000006</c:v>
                </c:pt>
                <c:pt idx="29">
                  <c:v>64.5</c:v>
                </c:pt>
                <c:pt idx="30">
                  <c:v>64.5</c:v>
                </c:pt>
                <c:pt idx="31">
                  <c:v>64.5</c:v>
                </c:pt>
                <c:pt idx="32">
                  <c:v>64.5</c:v>
                </c:pt>
                <c:pt idx="33">
                  <c:v>64.5</c:v>
                </c:pt>
                <c:pt idx="34">
                  <c:v>64.599999999999994</c:v>
                </c:pt>
                <c:pt idx="35">
                  <c:v>64.7</c:v>
                </c:pt>
                <c:pt idx="36">
                  <c:v>64.7</c:v>
                </c:pt>
                <c:pt idx="37">
                  <c:v>64.5</c:v>
                </c:pt>
                <c:pt idx="38">
                  <c:v>64.599999999999994</c:v>
                </c:pt>
                <c:pt idx="39">
                  <c:v>64.599999999999994</c:v>
                </c:pt>
                <c:pt idx="40">
                  <c:v>64.599999999999994</c:v>
                </c:pt>
                <c:pt idx="41">
                  <c:v>64.7</c:v>
                </c:pt>
                <c:pt idx="42">
                  <c:v>64.599999999999994</c:v>
                </c:pt>
                <c:pt idx="43">
                  <c:v>64.7</c:v>
                </c:pt>
                <c:pt idx="44">
                  <c:v>64.7</c:v>
                </c:pt>
                <c:pt idx="45">
                  <c:v>64.8</c:v>
                </c:pt>
                <c:pt idx="46">
                  <c:v>64.8</c:v>
                </c:pt>
                <c:pt idx="47">
                  <c:v>64.8</c:v>
                </c:pt>
                <c:pt idx="48">
                  <c:v>64.8</c:v>
                </c:pt>
                <c:pt idx="49">
                  <c:v>64.8</c:v>
                </c:pt>
                <c:pt idx="50">
                  <c:v>64.8</c:v>
                </c:pt>
                <c:pt idx="51">
                  <c:v>64.8</c:v>
                </c:pt>
                <c:pt idx="52">
                  <c:v>64.900000000000006</c:v>
                </c:pt>
                <c:pt idx="53">
                  <c:v>65</c:v>
                </c:pt>
                <c:pt idx="54">
                  <c:v>65.099999999999994</c:v>
                </c:pt>
                <c:pt idx="55">
                  <c:v>65.2</c:v>
                </c:pt>
                <c:pt idx="56">
                  <c:v>65.2</c:v>
                </c:pt>
                <c:pt idx="57">
                  <c:v>65.400000000000006</c:v>
                </c:pt>
                <c:pt idx="58">
                  <c:v>65.5</c:v>
                </c:pt>
                <c:pt idx="59">
                  <c:v>65.5</c:v>
                </c:pt>
                <c:pt idx="60">
                  <c:v>65.599999999999994</c:v>
                </c:pt>
                <c:pt idx="61">
                  <c:v>65.599999999999994</c:v>
                </c:pt>
                <c:pt idx="62">
                  <c:v>65.5</c:v>
                </c:pt>
                <c:pt idx="63">
                  <c:v>65.5</c:v>
                </c:pt>
                <c:pt idx="64">
                  <c:v>65.400000000000006</c:v>
                </c:pt>
                <c:pt idx="65">
                  <c:v>65.2</c:v>
                </c:pt>
                <c:pt idx="66">
                  <c:v>65.099999999999994</c:v>
                </c:pt>
                <c:pt idx="67">
                  <c:v>65</c:v>
                </c:pt>
                <c:pt idx="68">
                  <c:v>64.8</c:v>
                </c:pt>
                <c:pt idx="69">
                  <c:v>64.8</c:v>
                </c:pt>
                <c:pt idx="70">
                  <c:v>64.7</c:v>
                </c:pt>
                <c:pt idx="71">
                  <c:v>64.7</c:v>
                </c:pt>
                <c:pt idx="72">
                  <c:v>64.7</c:v>
                </c:pt>
                <c:pt idx="73">
                  <c:v>64.599999999999994</c:v>
                </c:pt>
                <c:pt idx="74">
                  <c:v>64.599999999999994</c:v>
                </c:pt>
                <c:pt idx="75">
                  <c:v>64.5</c:v>
                </c:pt>
                <c:pt idx="76">
                  <c:v>64.5</c:v>
                </c:pt>
                <c:pt idx="77">
                  <c:v>64.3</c:v>
                </c:pt>
                <c:pt idx="78">
                  <c:v>64.2</c:v>
                </c:pt>
                <c:pt idx="79">
                  <c:v>64</c:v>
                </c:pt>
                <c:pt idx="80">
                  <c:v>63.9</c:v>
                </c:pt>
                <c:pt idx="81">
                  <c:v>63.8</c:v>
                </c:pt>
                <c:pt idx="82">
                  <c:v>63.7</c:v>
                </c:pt>
                <c:pt idx="83">
                  <c:v>63.7</c:v>
                </c:pt>
                <c:pt idx="84">
                  <c:v>63.8</c:v>
                </c:pt>
                <c:pt idx="85">
                  <c:v>63.8</c:v>
                </c:pt>
                <c:pt idx="86">
                  <c:v>63.8</c:v>
                </c:pt>
                <c:pt idx="87">
                  <c:v>63.9</c:v>
                </c:pt>
                <c:pt idx="88">
                  <c:v>64</c:v>
                </c:pt>
                <c:pt idx="89">
                  <c:v>64</c:v>
                </c:pt>
                <c:pt idx="90">
                  <c:v>63.9</c:v>
                </c:pt>
                <c:pt idx="91">
                  <c:v>63.9</c:v>
                </c:pt>
                <c:pt idx="92">
                  <c:v>63.8</c:v>
                </c:pt>
                <c:pt idx="93">
                  <c:v>63.9</c:v>
                </c:pt>
                <c:pt idx="94">
                  <c:v>63.9</c:v>
                </c:pt>
                <c:pt idx="95">
                  <c:v>63.9</c:v>
                </c:pt>
                <c:pt idx="96">
                  <c:v>63.9</c:v>
                </c:pt>
                <c:pt idx="97">
                  <c:v>63.9</c:v>
                </c:pt>
                <c:pt idx="98">
                  <c:v>63.9</c:v>
                </c:pt>
                <c:pt idx="99">
                  <c:v>63.9</c:v>
                </c:pt>
                <c:pt idx="100">
                  <c:v>63.9</c:v>
                </c:pt>
                <c:pt idx="101">
                  <c:v>63.9</c:v>
                </c:pt>
                <c:pt idx="102">
                  <c:v>64</c:v>
                </c:pt>
                <c:pt idx="103">
                  <c:v>64</c:v>
                </c:pt>
                <c:pt idx="104">
                  <c:v>64</c:v>
                </c:pt>
                <c:pt idx="105">
                  <c:v>64.099999999999994</c:v>
                </c:pt>
                <c:pt idx="106">
                  <c:v>64.099999999999994</c:v>
                </c:pt>
                <c:pt idx="107">
                  <c:v>64.099999999999994</c:v>
                </c:pt>
                <c:pt idx="108">
                  <c:v>64.2</c:v>
                </c:pt>
                <c:pt idx="109">
                  <c:v>64.099999999999994</c:v>
                </c:pt>
                <c:pt idx="110">
                  <c:v>64.099999999999994</c:v>
                </c:pt>
                <c:pt idx="111">
                  <c:v>64.099999999999994</c:v>
                </c:pt>
                <c:pt idx="112">
                  <c:v>64</c:v>
                </c:pt>
                <c:pt idx="113">
                  <c:v>64</c:v>
                </c:pt>
                <c:pt idx="114">
                  <c:v>64</c:v>
                </c:pt>
                <c:pt idx="115">
                  <c:v>64</c:v>
                </c:pt>
                <c:pt idx="116">
                  <c:v>64</c:v>
                </c:pt>
                <c:pt idx="117">
                  <c:v>64.099999999999994</c:v>
                </c:pt>
                <c:pt idx="118">
                  <c:v>64.3</c:v>
                </c:pt>
                <c:pt idx="119">
                  <c:v>64.5</c:v>
                </c:pt>
                <c:pt idx="120">
                  <c:v>64.8</c:v>
                </c:pt>
                <c:pt idx="121">
                  <c:v>65</c:v>
                </c:pt>
                <c:pt idx="122">
                  <c:v>65.2</c:v>
                </c:pt>
                <c:pt idx="123">
                  <c:v>65.3</c:v>
                </c:pt>
                <c:pt idx="124">
                  <c:v>65.400000000000006</c:v>
                </c:pt>
                <c:pt idx="125">
                  <c:v>65.5</c:v>
                </c:pt>
                <c:pt idx="126">
                  <c:v>65.5</c:v>
                </c:pt>
                <c:pt idx="127">
                  <c:v>65.599999999999994</c:v>
                </c:pt>
                <c:pt idx="128">
                  <c:v>65.7</c:v>
                </c:pt>
                <c:pt idx="129">
                  <c:v>65.8</c:v>
                </c:pt>
                <c:pt idx="130">
                  <c:v>65.900000000000006</c:v>
                </c:pt>
                <c:pt idx="131">
                  <c:v>66.099999999999994</c:v>
                </c:pt>
                <c:pt idx="132">
                  <c:v>66.3</c:v>
                </c:pt>
                <c:pt idx="133">
                  <c:v>66.5</c:v>
                </c:pt>
                <c:pt idx="134">
                  <c:v>66.599999999999994</c:v>
                </c:pt>
                <c:pt idx="135">
                  <c:v>66.7</c:v>
                </c:pt>
                <c:pt idx="136">
                  <c:v>66.8</c:v>
                </c:pt>
                <c:pt idx="137">
                  <c:v>66.900000000000006</c:v>
                </c:pt>
                <c:pt idx="138">
                  <c:v>67</c:v>
                </c:pt>
                <c:pt idx="139">
                  <c:v>67.2</c:v>
                </c:pt>
                <c:pt idx="140">
                  <c:v>67.400000000000006</c:v>
                </c:pt>
                <c:pt idx="141">
                  <c:v>67.5</c:v>
                </c:pt>
                <c:pt idx="142">
                  <c:v>67.599999999999994</c:v>
                </c:pt>
                <c:pt idx="143">
                  <c:v>67.7</c:v>
                </c:pt>
                <c:pt idx="144">
                  <c:v>67.8</c:v>
                </c:pt>
                <c:pt idx="145">
                  <c:v>67.900000000000006</c:v>
                </c:pt>
                <c:pt idx="146">
                  <c:v>67.900000000000006</c:v>
                </c:pt>
                <c:pt idx="147">
                  <c:v>67.8</c:v>
                </c:pt>
                <c:pt idx="148">
                  <c:v>67.900000000000006</c:v>
                </c:pt>
                <c:pt idx="149">
                  <c:v>68</c:v>
                </c:pt>
                <c:pt idx="150">
                  <c:v>68.099999999999994</c:v>
                </c:pt>
                <c:pt idx="151">
                  <c:v>68.2</c:v>
                </c:pt>
                <c:pt idx="152">
                  <c:v>68.3</c:v>
                </c:pt>
                <c:pt idx="153">
                  <c:v>68.400000000000006</c:v>
                </c:pt>
                <c:pt idx="154">
                  <c:v>68.7</c:v>
                </c:pt>
                <c:pt idx="155">
                  <c:v>68.8</c:v>
                </c:pt>
                <c:pt idx="156">
                  <c:v>69</c:v>
                </c:pt>
                <c:pt idx="157">
                  <c:v>69.099999999999994</c:v>
                </c:pt>
                <c:pt idx="158">
                  <c:v>69</c:v>
                </c:pt>
                <c:pt idx="159">
                  <c:v>68.900000000000006</c:v>
                </c:pt>
                <c:pt idx="160">
                  <c:v>68.900000000000006</c:v>
                </c:pt>
                <c:pt idx="161">
                  <c:v>68.7</c:v>
                </c:pt>
                <c:pt idx="162">
                  <c:v>68.8</c:v>
                </c:pt>
                <c:pt idx="163">
                  <c:v>68.8</c:v>
                </c:pt>
                <c:pt idx="164">
                  <c:v>68.8</c:v>
                </c:pt>
                <c:pt idx="165">
                  <c:v>68.8</c:v>
                </c:pt>
                <c:pt idx="166">
                  <c:v>68.599999999999994</c:v>
                </c:pt>
                <c:pt idx="167">
                  <c:v>68.400000000000006</c:v>
                </c:pt>
                <c:pt idx="168">
                  <c:v>68.2</c:v>
                </c:pt>
                <c:pt idx="169">
                  <c:v>68</c:v>
                </c:pt>
                <c:pt idx="170">
                  <c:v>68</c:v>
                </c:pt>
                <c:pt idx="171">
                  <c:v>67.900000000000006</c:v>
                </c:pt>
                <c:pt idx="172">
                  <c:v>67.8</c:v>
                </c:pt>
                <c:pt idx="173">
                  <c:v>67.7</c:v>
                </c:pt>
                <c:pt idx="174">
                  <c:v>67.5</c:v>
                </c:pt>
                <c:pt idx="175">
                  <c:v>67.5</c:v>
                </c:pt>
                <c:pt idx="176">
                  <c:v>67.400000000000006</c:v>
                </c:pt>
                <c:pt idx="177">
                  <c:v>67.3</c:v>
                </c:pt>
                <c:pt idx="178">
                  <c:v>67.2</c:v>
                </c:pt>
                <c:pt idx="179">
                  <c:v>67</c:v>
                </c:pt>
                <c:pt idx="180">
                  <c:v>66.8</c:v>
                </c:pt>
                <c:pt idx="181">
                  <c:v>66.7</c:v>
                </c:pt>
                <c:pt idx="182">
                  <c:v>66.400000000000006</c:v>
                </c:pt>
                <c:pt idx="183">
                  <c:v>66.3</c:v>
                </c:pt>
                <c:pt idx="184">
                  <c:v>66.2</c:v>
                </c:pt>
                <c:pt idx="185">
                  <c:v>65.900000000000006</c:v>
                </c:pt>
              </c:numCache>
            </c:numRef>
          </c:val>
        </c:ser>
        <c:marker val="1"/>
        <c:axId val="48605056"/>
        <c:axId val="48603520"/>
      </c:lineChart>
      <c:dateAx>
        <c:axId val="86748160"/>
        <c:scaling>
          <c:orientation val="minMax"/>
        </c:scaling>
        <c:axPos val="b"/>
        <c:majorTickMark val="none"/>
        <c:tickLblPos val="nextTo"/>
        <c:crossAx val="86763008"/>
        <c:crosses val="autoZero"/>
        <c:lblOffset val="100"/>
        <c:baseTimeUnit val="days"/>
        <c:majorUnit val="8"/>
        <c:minorUnit val="4"/>
      </c:dateAx>
      <c:valAx>
        <c:axId val="86763008"/>
        <c:scaling>
          <c:orientation val="minMax"/>
          <c:max val="225"/>
          <c:min val="100"/>
        </c:scaling>
        <c:axPos val="l"/>
        <c:majorGridlines/>
        <c:numFmt formatCode="General" sourceLinked="1"/>
        <c:majorTickMark val="none"/>
        <c:tickLblPos val="nextTo"/>
        <c:spPr>
          <a:ln w="9525">
            <a:noFill/>
          </a:ln>
        </c:spPr>
        <c:crossAx val="86748160"/>
        <c:crosses val="autoZero"/>
        <c:crossBetween val="between"/>
        <c:majorUnit val="25"/>
      </c:valAx>
      <c:valAx>
        <c:axId val="48603520"/>
        <c:scaling>
          <c:orientation val="minMax"/>
          <c:max val="70"/>
          <c:min val="62.5"/>
        </c:scaling>
        <c:axPos val="r"/>
        <c:numFmt formatCode="General" sourceLinked="1"/>
        <c:tickLblPos val="nextTo"/>
        <c:crossAx val="48605056"/>
        <c:crosses val="max"/>
        <c:crossBetween val="between"/>
        <c:majorUnit val="1"/>
        <c:minorUnit val="1"/>
      </c:valAx>
      <c:catAx>
        <c:axId val="48605056"/>
        <c:scaling>
          <c:orientation val="minMax"/>
        </c:scaling>
        <c:delete val="1"/>
        <c:axPos val="b"/>
        <c:tickLblPos val="none"/>
        <c:crossAx val="48603520"/>
        <c:crosses val="autoZero"/>
        <c:auto val="1"/>
        <c:lblAlgn val="ctr"/>
        <c:lblOffset val="100"/>
      </c:catAx>
    </c:plotArea>
    <c:legend>
      <c:legendPos val="b"/>
      <c:layout/>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House Prices &amp;</a:t>
            </a:r>
            <a:r>
              <a:rPr lang="en-US" baseline="0" dirty="0"/>
              <a:t> Homeownership Rate</a:t>
            </a:r>
          </a:p>
        </c:rich>
      </c:tx>
      <c:layout/>
    </c:title>
    <c:plotArea>
      <c:layout/>
      <c:lineChart>
        <c:grouping val="standard"/>
        <c:ser>
          <c:idx val="1"/>
          <c:order val="1"/>
          <c:tx>
            <c:strRef>
              <c:f>'Home own rate'!$C$2:$C$3</c:f>
              <c:strCache>
                <c:ptCount val="1"/>
                <c:pt idx="0">
                  <c:v>Shiller Historical Housing</c:v>
                </c:pt>
              </c:strCache>
            </c:strRef>
          </c:tx>
          <c:spPr>
            <a:ln w="34925">
              <a:solidFill>
                <a:schemeClr val="accent1"/>
              </a:solidFill>
            </a:ln>
          </c:spPr>
          <c:marker>
            <c:symbol val="none"/>
          </c:marker>
          <c:cat>
            <c:strRef>
              <c:f>'Home own rate'!$A$4:$A$192</c:f>
              <c:strCache>
                <c:ptCount val="189"/>
                <c:pt idx="0">
                  <c:v>1965 - Q1</c:v>
                </c:pt>
                <c:pt idx="1">
                  <c:v>1965 - Q2</c:v>
                </c:pt>
                <c:pt idx="2">
                  <c:v>1965 - Q3</c:v>
                </c:pt>
                <c:pt idx="3">
                  <c:v>1965 - Q4</c:v>
                </c:pt>
                <c:pt idx="4">
                  <c:v>1966 - Q1</c:v>
                </c:pt>
                <c:pt idx="5">
                  <c:v>1966 - Q2</c:v>
                </c:pt>
                <c:pt idx="6">
                  <c:v>1966 - Q3</c:v>
                </c:pt>
                <c:pt idx="7">
                  <c:v>1966 - Q4</c:v>
                </c:pt>
                <c:pt idx="8">
                  <c:v>1967 - Q1</c:v>
                </c:pt>
                <c:pt idx="9">
                  <c:v>1967 - Q2</c:v>
                </c:pt>
                <c:pt idx="10">
                  <c:v>1967 - Q3</c:v>
                </c:pt>
                <c:pt idx="11">
                  <c:v>1967 - Q4</c:v>
                </c:pt>
                <c:pt idx="12">
                  <c:v>1968 - Q1</c:v>
                </c:pt>
                <c:pt idx="13">
                  <c:v>1968 - Q2</c:v>
                </c:pt>
                <c:pt idx="14">
                  <c:v>1968 - Q3</c:v>
                </c:pt>
                <c:pt idx="15">
                  <c:v>1968 - Q4</c:v>
                </c:pt>
                <c:pt idx="16">
                  <c:v>1969 - Q1</c:v>
                </c:pt>
                <c:pt idx="17">
                  <c:v>1969 - Q2</c:v>
                </c:pt>
                <c:pt idx="18">
                  <c:v>1969 - Q3</c:v>
                </c:pt>
                <c:pt idx="19">
                  <c:v>1969 - Q4</c:v>
                </c:pt>
                <c:pt idx="20">
                  <c:v>1970 - Q1</c:v>
                </c:pt>
                <c:pt idx="21">
                  <c:v>1970 - Q2</c:v>
                </c:pt>
                <c:pt idx="22">
                  <c:v>1970 - Q3</c:v>
                </c:pt>
                <c:pt idx="23">
                  <c:v>1970 - Q4</c:v>
                </c:pt>
                <c:pt idx="24">
                  <c:v>1971 - Q1</c:v>
                </c:pt>
                <c:pt idx="25">
                  <c:v>1971 - Q2</c:v>
                </c:pt>
                <c:pt idx="26">
                  <c:v>1971 - Q3</c:v>
                </c:pt>
                <c:pt idx="27">
                  <c:v>1971 - Q4</c:v>
                </c:pt>
                <c:pt idx="28">
                  <c:v>1972 - Q1</c:v>
                </c:pt>
                <c:pt idx="29">
                  <c:v>1972 - Q2</c:v>
                </c:pt>
                <c:pt idx="30">
                  <c:v>1972 - Q3</c:v>
                </c:pt>
                <c:pt idx="31">
                  <c:v>1972 - Q4</c:v>
                </c:pt>
                <c:pt idx="32">
                  <c:v>1973 - Q1</c:v>
                </c:pt>
                <c:pt idx="33">
                  <c:v>1973 - Q2</c:v>
                </c:pt>
                <c:pt idx="34">
                  <c:v>1973 - Q3</c:v>
                </c:pt>
                <c:pt idx="35">
                  <c:v>1973 - Q4</c:v>
                </c:pt>
                <c:pt idx="36">
                  <c:v>1974 - Q1</c:v>
                </c:pt>
                <c:pt idx="37">
                  <c:v>1974 - Q2</c:v>
                </c:pt>
                <c:pt idx="38">
                  <c:v>1974 - Q3</c:v>
                </c:pt>
                <c:pt idx="39">
                  <c:v>1974 - Q4</c:v>
                </c:pt>
                <c:pt idx="40">
                  <c:v>1975 - Q1</c:v>
                </c:pt>
                <c:pt idx="41">
                  <c:v>1975 - Q2</c:v>
                </c:pt>
                <c:pt idx="42">
                  <c:v>1975 - Q3</c:v>
                </c:pt>
                <c:pt idx="43">
                  <c:v>1975 - Q4</c:v>
                </c:pt>
                <c:pt idx="44">
                  <c:v>1976 - Q1</c:v>
                </c:pt>
                <c:pt idx="45">
                  <c:v>1976 - Q2</c:v>
                </c:pt>
                <c:pt idx="46">
                  <c:v>1976 - Q3</c:v>
                </c:pt>
                <c:pt idx="47">
                  <c:v>1976 - Q4</c:v>
                </c:pt>
                <c:pt idx="48">
                  <c:v>1977 - Q1</c:v>
                </c:pt>
                <c:pt idx="49">
                  <c:v>1977 - Q2</c:v>
                </c:pt>
                <c:pt idx="50">
                  <c:v>1977 - Q3</c:v>
                </c:pt>
                <c:pt idx="51">
                  <c:v>1977 - Q4</c:v>
                </c:pt>
                <c:pt idx="52">
                  <c:v>1978 - Q1</c:v>
                </c:pt>
                <c:pt idx="53">
                  <c:v>1978 - Q2</c:v>
                </c:pt>
                <c:pt idx="54">
                  <c:v>1978 - Q3</c:v>
                </c:pt>
                <c:pt idx="55">
                  <c:v>1978 - Q4</c:v>
                </c:pt>
                <c:pt idx="56">
                  <c:v>1979 - Q1</c:v>
                </c:pt>
                <c:pt idx="57">
                  <c:v>1979 - Q2</c:v>
                </c:pt>
                <c:pt idx="58">
                  <c:v>1979 - Q3</c:v>
                </c:pt>
                <c:pt idx="59">
                  <c:v>1979 - Q4</c:v>
                </c:pt>
                <c:pt idx="60">
                  <c:v>1980 - Q1</c:v>
                </c:pt>
                <c:pt idx="61">
                  <c:v>1980 - Q2</c:v>
                </c:pt>
                <c:pt idx="62">
                  <c:v>1980 - Q3</c:v>
                </c:pt>
                <c:pt idx="63">
                  <c:v>1980 - Q4</c:v>
                </c:pt>
                <c:pt idx="64">
                  <c:v>1981 - Q1</c:v>
                </c:pt>
                <c:pt idx="65">
                  <c:v>1981 - Q2</c:v>
                </c:pt>
                <c:pt idx="66">
                  <c:v>1981 - Q3</c:v>
                </c:pt>
                <c:pt idx="67">
                  <c:v>1981 - Q4</c:v>
                </c:pt>
                <c:pt idx="68">
                  <c:v>1982 - Q1</c:v>
                </c:pt>
                <c:pt idx="69">
                  <c:v>1982 - Q2</c:v>
                </c:pt>
                <c:pt idx="70">
                  <c:v>1982 - Q3</c:v>
                </c:pt>
                <c:pt idx="71">
                  <c:v>1982 - Q4</c:v>
                </c:pt>
                <c:pt idx="72">
                  <c:v>1983 - Q1</c:v>
                </c:pt>
                <c:pt idx="73">
                  <c:v>1983 - Q2</c:v>
                </c:pt>
                <c:pt idx="74">
                  <c:v>1983 - Q3</c:v>
                </c:pt>
                <c:pt idx="75">
                  <c:v>1983 - Q4</c:v>
                </c:pt>
                <c:pt idx="76">
                  <c:v>1984 - Q1</c:v>
                </c:pt>
                <c:pt idx="77">
                  <c:v>1984 - Q2</c:v>
                </c:pt>
                <c:pt idx="78">
                  <c:v>1984 - Q3</c:v>
                </c:pt>
                <c:pt idx="79">
                  <c:v>1984 - Q4</c:v>
                </c:pt>
                <c:pt idx="80">
                  <c:v>1985 - Q1</c:v>
                </c:pt>
                <c:pt idx="81">
                  <c:v>1985 - Q2</c:v>
                </c:pt>
                <c:pt idx="82">
                  <c:v>1985 - Q3</c:v>
                </c:pt>
                <c:pt idx="83">
                  <c:v>1985 - Q4</c:v>
                </c:pt>
                <c:pt idx="84">
                  <c:v>1986 - Q1</c:v>
                </c:pt>
                <c:pt idx="85">
                  <c:v>1986 - Q2</c:v>
                </c:pt>
                <c:pt idx="86">
                  <c:v>1986 - Q3</c:v>
                </c:pt>
                <c:pt idx="87">
                  <c:v>1986 - Q4</c:v>
                </c:pt>
                <c:pt idx="88">
                  <c:v>1987 - Q1</c:v>
                </c:pt>
                <c:pt idx="89">
                  <c:v>1987 - Q2</c:v>
                </c:pt>
                <c:pt idx="90">
                  <c:v>1987 - Q3</c:v>
                </c:pt>
                <c:pt idx="91">
                  <c:v>1987 - Q4</c:v>
                </c:pt>
                <c:pt idx="92">
                  <c:v>1988 - Q1</c:v>
                </c:pt>
                <c:pt idx="93">
                  <c:v>1988 - Q2</c:v>
                </c:pt>
                <c:pt idx="94">
                  <c:v>1988 - Q3</c:v>
                </c:pt>
                <c:pt idx="95">
                  <c:v>1988 - Q4</c:v>
                </c:pt>
                <c:pt idx="96">
                  <c:v>1989 - Q1</c:v>
                </c:pt>
                <c:pt idx="97">
                  <c:v>1989 - Q2</c:v>
                </c:pt>
                <c:pt idx="98">
                  <c:v>1989 - Q3</c:v>
                </c:pt>
                <c:pt idx="99">
                  <c:v>1989 - Q4</c:v>
                </c:pt>
                <c:pt idx="100">
                  <c:v>1990 - Q1</c:v>
                </c:pt>
                <c:pt idx="101">
                  <c:v>1990 - Q2</c:v>
                </c:pt>
                <c:pt idx="102">
                  <c:v>1990 - Q3</c:v>
                </c:pt>
                <c:pt idx="103">
                  <c:v>1990 - Q4</c:v>
                </c:pt>
                <c:pt idx="104">
                  <c:v>1991 - Q1</c:v>
                </c:pt>
                <c:pt idx="105">
                  <c:v>1991 - Q2</c:v>
                </c:pt>
                <c:pt idx="106">
                  <c:v>1991 - Q3</c:v>
                </c:pt>
                <c:pt idx="107">
                  <c:v>1991 - Q4</c:v>
                </c:pt>
                <c:pt idx="108">
                  <c:v>1992 - Q1</c:v>
                </c:pt>
                <c:pt idx="109">
                  <c:v>1992 - Q2</c:v>
                </c:pt>
                <c:pt idx="110">
                  <c:v>1992 - Q3</c:v>
                </c:pt>
                <c:pt idx="111">
                  <c:v>1992 - Q4</c:v>
                </c:pt>
                <c:pt idx="112">
                  <c:v>1993 - Q1</c:v>
                </c:pt>
                <c:pt idx="113">
                  <c:v>1993 - Q2</c:v>
                </c:pt>
                <c:pt idx="114">
                  <c:v>1993 - Q3</c:v>
                </c:pt>
                <c:pt idx="115">
                  <c:v>1993 - Q4</c:v>
                </c:pt>
                <c:pt idx="116">
                  <c:v>1994 - Q1</c:v>
                </c:pt>
                <c:pt idx="117">
                  <c:v>1994 - Q2</c:v>
                </c:pt>
                <c:pt idx="118">
                  <c:v>1994 - Q3</c:v>
                </c:pt>
                <c:pt idx="119">
                  <c:v>1994 - Q4</c:v>
                </c:pt>
                <c:pt idx="120">
                  <c:v>1995 - Q1</c:v>
                </c:pt>
                <c:pt idx="121">
                  <c:v>1995 - Q2</c:v>
                </c:pt>
                <c:pt idx="122">
                  <c:v>1995 - Q3</c:v>
                </c:pt>
                <c:pt idx="123">
                  <c:v>1995 - Q4</c:v>
                </c:pt>
                <c:pt idx="124">
                  <c:v>1996 - Q1</c:v>
                </c:pt>
                <c:pt idx="125">
                  <c:v>1996 - Q2</c:v>
                </c:pt>
                <c:pt idx="126">
                  <c:v>1996 - Q3</c:v>
                </c:pt>
                <c:pt idx="127">
                  <c:v>1996 - Q4</c:v>
                </c:pt>
                <c:pt idx="128">
                  <c:v>1997 - Q1</c:v>
                </c:pt>
                <c:pt idx="129">
                  <c:v>1997 - Q2</c:v>
                </c:pt>
                <c:pt idx="130">
                  <c:v>1997 - Q3</c:v>
                </c:pt>
                <c:pt idx="131">
                  <c:v>1997 - Q4</c:v>
                </c:pt>
                <c:pt idx="132">
                  <c:v>1998 - Q1</c:v>
                </c:pt>
                <c:pt idx="133">
                  <c:v>1998 - Q2</c:v>
                </c:pt>
                <c:pt idx="134">
                  <c:v>1998 - Q3</c:v>
                </c:pt>
                <c:pt idx="135">
                  <c:v>1998 - Q4</c:v>
                </c:pt>
                <c:pt idx="136">
                  <c:v>1999 - Q1</c:v>
                </c:pt>
                <c:pt idx="137">
                  <c:v>1999 - Q2</c:v>
                </c:pt>
                <c:pt idx="138">
                  <c:v>1999 - Q3</c:v>
                </c:pt>
                <c:pt idx="139">
                  <c:v>1999 - Q4</c:v>
                </c:pt>
                <c:pt idx="140">
                  <c:v>2000 - Q1</c:v>
                </c:pt>
                <c:pt idx="141">
                  <c:v>2000 - Q2</c:v>
                </c:pt>
                <c:pt idx="142">
                  <c:v>2000 - Q3</c:v>
                </c:pt>
                <c:pt idx="143">
                  <c:v>2000 - Q4</c:v>
                </c:pt>
                <c:pt idx="144">
                  <c:v>2001 - Q1</c:v>
                </c:pt>
                <c:pt idx="145">
                  <c:v>2001 - Q2</c:v>
                </c:pt>
                <c:pt idx="146">
                  <c:v>2001 - Q3</c:v>
                </c:pt>
                <c:pt idx="147">
                  <c:v>2001 - Q4</c:v>
                </c:pt>
                <c:pt idx="148">
                  <c:v>2002 - Q1</c:v>
                </c:pt>
                <c:pt idx="149">
                  <c:v>2002 - Q2</c:v>
                </c:pt>
                <c:pt idx="150">
                  <c:v>2002 - Q3</c:v>
                </c:pt>
                <c:pt idx="151">
                  <c:v>2002 - Q4</c:v>
                </c:pt>
                <c:pt idx="152">
                  <c:v>2003 - Q1</c:v>
                </c:pt>
                <c:pt idx="153">
                  <c:v>2003 - Q2</c:v>
                </c:pt>
                <c:pt idx="154">
                  <c:v>2003 - Q3</c:v>
                </c:pt>
                <c:pt idx="155">
                  <c:v>2003 - Q4</c:v>
                </c:pt>
                <c:pt idx="156">
                  <c:v>2004 - Q1</c:v>
                </c:pt>
                <c:pt idx="157">
                  <c:v>2004 - Q2</c:v>
                </c:pt>
                <c:pt idx="158">
                  <c:v>2004 - Q3</c:v>
                </c:pt>
                <c:pt idx="159">
                  <c:v>2004 - Q4</c:v>
                </c:pt>
                <c:pt idx="160">
                  <c:v>2005 - Q1</c:v>
                </c:pt>
                <c:pt idx="161">
                  <c:v>2005 - Q2</c:v>
                </c:pt>
                <c:pt idx="162">
                  <c:v>2005 - Q3</c:v>
                </c:pt>
                <c:pt idx="163">
                  <c:v>2005 - Q4</c:v>
                </c:pt>
                <c:pt idx="164">
                  <c:v>2006 - Q1</c:v>
                </c:pt>
                <c:pt idx="165">
                  <c:v>2006 - Q2</c:v>
                </c:pt>
                <c:pt idx="166">
                  <c:v>2006 - Q3</c:v>
                </c:pt>
                <c:pt idx="167">
                  <c:v>2006 - Q4</c:v>
                </c:pt>
                <c:pt idx="168">
                  <c:v>2007 - Q1</c:v>
                </c:pt>
                <c:pt idx="169">
                  <c:v>2007 - Q2</c:v>
                </c:pt>
                <c:pt idx="170">
                  <c:v>2007 - Q3</c:v>
                </c:pt>
                <c:pt idx="171">
                  <c:v>2007 - Q4</c:v>
                </c:pt>
                <c:pt idx="172">
                  <c:v>2008 - Q1</c:v>
                </c:pt>
                <c:pt idx="173">
                  <c:v>2008 - Q2</c:v>
                </c:pt>
                <c:pt idx="174">
                  <c:v>2008 - Q3</c:v>
                </c:pt>
                <c:pt idx="175">
                  <c:v>2008 - Q4</c:v>
                </c:pt>
                <c:pt idx="176">
                  <c:v>2009 - Q1</c:v>
                </c:pt>
                <c:pt idx="177">
                  <c:v>2009 - Q2</c:v>
                </c:pt>
                <c:pt idx="178">
                  <c:v>2009 - Q3</c:v>
                </c:pt>
                <c:pt idx="179">
                  <c:v>2009 - Q4</c:v>
                </c:pt>
                <c:pt idx="180">
                  <c:v>2010 - Q1</c:v>
                </c:pt>
                <c:pt idx="181">
                  <c:v>2010 - Q2</c:v>
                </c:pt>
                <c:pt idx="182">
                  <c:v>2010 - Q3</c:v>
                </c:pt>
                <c:pt idx="183">
                  <c:v>2010 - Q4</c:v>
                </c:pt>
                <c:pt idx="184">
                  <c:v>2011 - Q1</c:v>
                </c:pt>
                <c:pt idx="185">
                  <c:v>2011 - Q2</c:v>
                </c:pt>
                <c:pt idx="186">
                  <c:v>2011 - Q3</c:v>
                </c:pt>
                <c:pt idx="187">
                  <c:v>2011 - Q4</c:v>
                </c:pt>
                <c:pt idx="188">
                  <c:v>2012 - Q1</c:v>
                </c:pt>
              </c:strCache>
            </c:strRef>
          </c:cat>
          <c:val>
            <c:numRef>
              <c:f>'Home own rate'!$C$4:$C$192</c:f>
              <c:numCache>
                <c:formatCode>General</c:formatCode>
                <c:ptCount val="189"/>
                <c:pt idx="0">
                  <c:v>110.18169117156518</c:v>
                </c:pt>
                <c:pt idx="1">
                  <c:v>108.95318955222501</c:v>
                </c:pt>
                <c:pt idx="2">
                  <c:v>108.45053162346949</c:v>
                </c:pt>
                <c:pt idx="3">
                  <c:v>109.26365971434231</c:v>
                </c:pt>
                <c:pt idx="4">
                  <c:v>109.51444290887802</c:v>
                </c:pt>
                <c:pt idx="5">
                  <c:v>108.07518856993205</c:v>
                </c:pt>
                <c:pt idx="6">
                  <c:v>107.51915628387309</c:v>
                </c:pt>
                <c:pt idx="7">
                  <c:v>106.67871922086569</c:v>
                </c:pt>
                <c:pt idx="8">
                  <c:v>106.71462589175822</c:v>
                </c:pt>
                <c:pt idx="9">
                  <c:v>106.49810107272182</c:v>
                </c:pt>
                <c:pt idx="10">
                  <c:v>106.31965251194333</c:v>
                </c:pt>
                <c:pt idx="11">
                  <c:v>106.38976108597032</c:v>
                </c:pt>
                <c:pt idx="12">
                  <c:v>105.76536302344834</c:v>
                </c:pt>
                <c:pt idx="13">
                  <c:v>104.94601359060051</c:v>
                </c:pt>
                <c:pt idx="14">
                  <c:v>104.49180748308471</c:v>
                </c:pt>
                <c:pt idx="15">
                  <c:v>105.21529351512427</c:v>
                </c:pt>
                <c:pt idx="16">
                  <c:v>106.45238616052234</c:v>
                </c:pt>
                <c:pt idx="17">
                  <c:v>105.66878227924077</c:v>
                </c:pt>
                <c:pt idx="18">
                  <c:v>106.25544982322835</c:v>
                </c:pt>
                <c:pt idx="19">
                  <c:v>106.95307314055167</c:v>
                </c:pt>
                <c:pt idx="20">
                  <c:v>107.85100553166268</c:v>
                </c:pt>
                <c:pt idx="21">
                  <c:v>107.76179498468832</c:v>
                </c:pt>
                <c:pt idx="22">
                  <c:v>108.43998746232398</c:v>
                </c:pt>
                <c:pt idx="23">
                  <c:v>109.55781451738324</c:v>
                </c:pt>
                <c:pt idx="24">
                  <c:v>109.16909043521149</c:v>
                </c:pt>
                <c:pt idx="25">
                  <c:v>109.53074758642403</c:v>
                </c:pt>
                <c:pt idx="26">
                  <c:v>109.42535898717615</c:v>
                </c:pt>
                <c:pt idx="27">
                  <c:v>110.19002291036777</c:v>
                </c:pt>
                <c:pt idx="28">
                  <c:v>110.60233113434899</c:v>
                </c:pt>
                <c:pt idx="29">
                  <c:v>110.1909972888174</c:v>
                </c:pt>
                <c:pt idx="30">
                  <c:v>111.05624800969098</c:v>
                </c:pt>
                <c:pt idx="31">
                  <c:v>110.08985295562911</c:v>
                </c:pt>
                <c:pt idx="32">
                  <c:v>109.17591860707363</c:v>
                </c:pt>
                <c:pt idx="33">
                  <c:v>106.96992561599208</c:v>
                </c:pt>
                <c:pt idx="34">
                  <c:v>106.21298619389775</c:v>
                </c:pt>
                <c:pt idx="35">
                  <c:v>105.07614780420118</c:v>
                </c:pt>
                <c:pt idx="36">
                  <c:v>105.20423412602877</c:v>
                </c:pt>
                <c:pt idx="37">
                  <c:v>104.05543768992968</c:v>
                </c:pt>
                <c:pt idx="38">
                  <c:v>103.11523653430041</c:v>
                </c:pt>
                <c:pt idx="39">
                  <c:v>102.50518356989721</c:v>
                </c:pt>
                <c:pt idx="40">
                  <c:v>105.16326473670145</c:v>
                </c:pt>
                <c:pt idx="41">
                  <c:v>106.06180179769233</c:v>
                </c:pt>
                <c:pt idx="42">
                  <c:v>103.08230142626128</c:v>
                </c:pt>
                <c:pt idx="43">
                  <c:v>103.45499096604462</c:v>
                </c:pt>
                <c:pt idx="44">
                  <c:v>103.5733262126853</c:v>
                </c:pt>
                <c:pt idx="45">
                  <c:v>106.2758273680502</c:v>
                </c:pt>
                <c:pt idx="46">
                  <c:v>105.46415730397329</c:v>
                </c:pt>
                <c:pt idx="47">
                  <c:v>105.57522632717823</c:v>
                </c:pt>
                <c:pt idx="48">
                  <c:v>107.89166617353145</c:v>
                </c:pt>
                <c:pt idx="49">
                  <c:v>110.02202600410504</c:v>
                </c:pt>
                <c:pt idx="50">
                  <c:v>110.64474069792945</c:v>
                </c:pt>
                <c:pt idx="51">
                  <c:v>113.32589041241695</c:v>
                </c:pt>
                <c:pt idx="52">
                  <c:v>115.26797305968455</c:v>
                </c:pt>
                <c:pt idx="53">
                  <c:v>117.34659650139812</c:v>
                </c:pt>
                <c:pt idx="54">
                  <c:v>117.39331447543455</c:v>
                </c:pt>
                <c:pt idx="55">
                  <c:v>118.39473066866243</c:v>
                </c:pt>
                <c:pt idx="56">
                  <c:v>121.80526509387269</c:v>
                </c:pt>
                <c:pt idx="57">
                  <c:v>121.38688016179768</c:v>
                </c:pt>
                <c:pt idx="58">
                  <c:v>119.79434086639687</c:v>
                </c:pt>
                <c:pt idx="59">
                  <c:v>118.81567384329294</c:v>
                </c:pt>
                <c:pt idx="60">
                  <c:v>116.71236797782031</c:v>
                </c:pt>
                <c:pt idx="61">
                  <c:v>113.83908238541818</c:v>
                </c:pt>
                <c:pt idx="62">
                  <c:v>114.9356303382876</c:v>
                </c:pt>
                <c:pt idx="63">
                  <c:v>112.36775007984593</c:v>
                </c:pt>
                <c:pt idx="64">
                  <c:v>110.20467415238298</c:v>
                </c:pt>
                <c:pt idx="65">
                  <c:v>110.18559229677626</c:v>
                </c:pt>
                <c:pt idx="66">
                  <c:v>108.63554083410794</c:v>
                </c:pt>
                <c:pt idx="67">
                  <c:v>106.87246569573651</c:v>
                </c:pt>
                <c:pt idx="68">
                  <c:v>106.97907631025735</c:v>
                </c:pt>
                <c:pt idx="69">
                  <c:v>106.80025344200619</c:v>
                </c:pt>
                <c:pt idx="70">
                  <c:v>103.30964634121582</c:v>
                </c:pt>
                <c:pt idx="71">
                  <c:v>103.31295617207654</c:v>
                </c:pt>
                <c:pt idx="72">
                  <c:v>105.63882261539625</c:v>
                </c:pt>
                <c:pt idx="73">
                  <c:v>106.04336608842388</c:v>
                </c:pt>
                <c:pt idx="74">
                  <c:v>105.31785281646671</c:v>
                </c:pt>
                <c:pt idx="75">
                  <c:v>104.55741041533022</c:v>
                </c:pt>
                <c:pt idx="76">
                  <c:v>105.16661701944601</c:v>
                </c:pt>
                <c:pt idx="77">
                  <c:v>105.63354550021437</c:v>
                </c:pt>
                <c:pt idx="78">
                  <c:v>105.64808033977376</c:v>
                </c:pt>
                <c:pt idx="79">
                  <c:v>105.43578080721937</c:v>
                </c:pt>
                <c:pt idx="80">
                  <c:v>106.69906632121022</c:v>
                </c:pt>
                <c:pt idx="81">
                  <c:v>106.97504092415871</c:v>
                </c:pt>
                <c:pt idx="82">
                  <c:v>107.88449564458438</c:v>
                </c:pt>
                <c:pt idx="83">
                  <c:v>108.27768217854434</c:v>
                </c:pt>
                <c:pt idx="84">
                  <c:v>109.48461382475602</c:v>
                </c:pt>
                <c:pt idx="85">
                  <c:v>112.7753567406634</c:v>
                </c:pt>
                <c:pt idx="86">
                  <c:v>113.6976502076301</c:v>
                </c:pt>
                <c:pt idx="87">
                  <c:v>114.6429508218676</c:v>
                </c:pt>
                <c:pt idx="88">
                  <c:v>116.09946011447204</c:v>
                </c:pt>
                <c:pt idx="89">
                  <c:v>118.35852977507096</c:v>
                </c:pt>
                <c:pt idx="90">
                  <c:v>119.4640187561773</c:v>
                </c:pt>
                <c:pt idx="91">
                  <c:v>119.46224219707703</c:v>
                </c:pt>
                <c:pt idx="92">
                  <c:v>119.93068174814661</c:v>
                </c:pt>
                <c:pt idx="93">
                  <c:v>123.117984941971</c:v>
                </c:pt>
                <c:pt idx="94">
                  <c:v>123.8237558270653</c:v>
                </c:pt>
                <c:pt idx="95">
                  <c:v>123.3192026251081</c:v>
                </c:pt>
                <c:pt idx="96">
                  <c:v>124.48228405042315</c:v>
                </c:pt>
                <c:pt idx="97">
                  <c:v>125.79057110620315</c:v>
                </c:pt>
                <c:pt idx="98">
                  <c:v>125.84795275221266</c:v>
                </c:pt>
                <c:pt idx="99">
                  <c:v>124.89414582907372</c:v>
                </c:pt>
                <c:pt idx="100">
                  <c:v>123.47262062316022</c:v>
                </c:pt>
                <c:pt idx="101">
                  <c:v>123.39209055412279</c:v>
                </c:pt>
                <c:pt idx="102">
                  <c:v>121.04697456468587</c:v>
                </c:pt>
                <c:pt idx="103">
                  <c:v>116.28736980223509</c:v>
                </c:pt>
                <c:pt idx="104">
                  <c:v>113.54334242359265</c:v>
                </c:pt>
                <c:pt idx="105">
                  <c:v>115.07148339698114</c:v>
                </c:pt>
                <c:pt idx="106">
                  <c:v>114.85313924282438</c:v>
                </c:pt>
                <c:pt idx="107">
                  <c:v>113.07752275182638</c:v>
                </c:pt>
                <c:pt idx="108">
                  <c:v>111.97687454020769</c:v>
                </c:pt>
                <c:pt idx="109">
                  <c:v>112.61361246035619</c:v>
                </c:pt>
                <c:pt idx="110">
                  <c:v>111.69358430521662</c:v>
                </c:pt>
                <c:pt idx="111">
                  <c:v>109.70086926907474</c:v>
                </c:pt>
                <c:pt idx="112">
                  <c:v>108.67676760642448</c:v>
                </c:pt>
                <c:pt idx="113">
                  <c:v>109.09443707097</c:v>
                </c:pt>
                <c:pt idx="114">
                  <c:v>109.62821279370546</c:v>
                </c:pt>
                <c:pt idx="115">
                  <c:v>108.43578952405403</c:v>
                </c:pt>
                <c:pt idx="116">
                  <c:v>108.84791822226276</c:v>
                </c:pt>
                <c:pt idx="117">
                  <c:v>110.22098039911626</c:v>
                </c:pt>
                <c:pt idx="118">
                  <c:v>109.71667446374892</c:v>
                </c:pt>
                <c:pt idx="119">
                  <c:v>108.43605706514482</c:v>
                </c:pt>
                <c:pt idx="120">
                  <c:v>107.65117190607285</c:v>
                </c:pt>
                <c:pt idx="121">
                  <c:v>108.62732222985588</c:v>
                </c:pt>
                <c:pt idx="122">
                  <c:v>109.00515756605634</c:v>
                </c:pt>
                <c:pt idx="123">
                  <c:v>107.66662318678111</c:v>
                </c:pt>
                <c:pt idx="124">
                  <c:v>107.31329606851817</c:v>
                </c:pt>
                <c:pt idx="125">
                  <c:v>108.00618586399978</c:v>
                </c:pt>
                <c:pt idx="126">
                  <c:v>108.33328483112008</c:v>
                </c:pt>
                <c:pt idx="127">
                  <c:v>106.73364435226038</c:v>
                </c:pt>
                <c:pt idx="128">
                  <c:v>107.0341838319094</c:v>
                </c:pt>
                <c:pt idx="129">
                  <c:v>108.54683097574232</c:v>
                </c:pt>
                <c:pt idx="130">
                  <c:v>109.40727938638979</c:v>
                </c:pt>
                <c:pt idx="131">
                  <c:v>109.21636099598126</c:v>
                </c:pt>
                <c:pt idx="132">
                  <c:v>110.38837619063118</c:v>
                </c:pt>
                <c:pt idx="133">
                  <c:v>113.09425512574295</c:v>
                </c:pt>
                <c:pt idx="134">
                  <c:v>114.90471313118861</c:v>
                </c:pt>
                <c:pt idx="135">
                  <c:v>115.24524987880257</c:v>
                </c:pt>
                <c:pt idx="136">
                  <c:v>116.64361035054435</c:v>
                </c:pt>
                <c:pt idx="137">
                  <c:v>118.65373278855773</c:v>
                </c:pt>
                <c:pt idx="138">
                  <c:v>121.14448215090323</c:v>
                </c:pt>
                <c:pt idx="139">
                  <c:v>121.62323473311135</c:v>
                </c:pt>
                <c:pt idx="140">
                  <c:v>123.29934342969359</c:v>
                </c:pt>
                <c:pt idx="141">
                  <c:v>126.08042382181232</c:v>
                </c:pt>
                <c:pt idx="142">
                  <c:v>128.0693726125711</c:v>
                </c:pt>
                <c:pt idx="143">
                  <c:v>129.0640837668727</c:v>
                </c:pt>
                <c:pt idx="144">
                  <c:v>129.88171162237407</c:v>
                </c:pt>
                <c:pt idx="145">
                  <c:v>132.58388853998633</c:v>
                </c:pt>
                <c:pt idx="146">
                  <c:v>135.43060953479875</c:v>
                </c:pt>
                <c:pt idx="147">
                  <c:v>136.13318838139892</c:v>
                </c:pt>
                <c:pt idx="148">
                  <c:v>138.67451395652196</c:v>
                </c:pt>
                <c:pt idx="149">
                  <c:v>141.50013692184433</c:v>
                </c:pt>
                <c:pt idx="150">
                  <c:v>145.75984210603485</c:v>
                </c:pt>
                <c:pt idx="151">
                  <c:v>147.60763556527698</c:v>
                </c:pt>
                <c:pt idx="152">
                  <c:v>149.45905328691478</c:v>
                </c:pt>
                <c:pt idx="153">
                  <c:v>151.96382452334618</c:v>
                </c:pt>
                <c:pt idx="154">
                  <c:v>156.6458687628454</c:v>
                </c:pt>
                <c:pt idx="155">
                  <c:v>160.07955090442965</c:v>
                </c:pt>
                <c:pt idx="156">
                  <c:v>164.36819765337796</c:v>
                </c:pt>
                <c:pt idx="157">
                  <c:v>169.29325153292359</c:v>
                </c:pt>
                <c:pt idx="158">
                  <c:v>174.20663471319395</c:v>
                </c:pt>
                <c:pt idx="159">
                  <c:v>177.77664906297625</c:v>
                </c:pt>
                <c:pt idx="160">
                  <c:v>184.65335534504618</c:v>
                </c:pt>
                <c:pt idx="161">
                  <c:v>188.9848193475714</c:v>
                </c:pt>
                <c:pt idx="162">
                  <c:v>195.00670791270647</c:v>
                </c:pt>
                <c:pt idx="163">
                  <c:v>195.35107264504057</c:v>
                </c:pt>
                <c:pt idx="164">
                  <c:v>198.01145826465373</c:v>
                </c:pt>
                <c:pt idx="165">
                  <c:v>196.17864205633586</c:v>
                </c:pt>
                <c:pt idx="166">
                  <c:v>192.38919441494198</c:v>
                </c:pt>
                <c:pt idx="167">
                  <c:v>192.28753789041701</c:v>
                </c:pt>
                <c:pt idx="168">
                  <c:v>190.04691816177638</c:v>
                </c:pt>
                <c:pt idx="169">
                  <c:v>184.44907909774531</c:v>
                </c:pt>
                <c:pt idx="170">
                  <c:v>179.86333972124271</c:v>
                </c:pt>
                <c:pt idx="171">
                  <c:v>170.09072902404012</c:v>
                </c:pt>
                <c:pt idx="172">
                  <c:v>157.13229072767521</c:v>
                </c:pt>
                <c:pt idx="173">
                  <c:v>151.07134923278585</c:v>
                </c:pt>
                <c:pt idx="174">
                  <c:v>142.38373468576171</c:v>
                </c:pt>
                <c:pt idx="175">
                  <c:v>133.97470856107032</c:v>
                </c:pt>
                <c:pt idx="176">
                  <c:v>127.32631728304138</c:v>
                </c:pt>
                <c:pt idx="177">
                  <c:v>129.99784450743189</c:v>
                </c:pt>
                <c:pt idx="178">
                  <c:v>132.89865801853244</c:v>
                </c:pt>
                <c:pt idx="179">
                  <c:v>130.92744547084484</c:v>
                </c:pt>
                <c:pt idx="180">
                  <c:v>126.89252575243835</c:v>
                </c:pt>
                <c:pt idx="181">
                  <c:v>131.98480144771057</c:v>
                </c:pt>
                <c:pt idx="182">
                  <c:v>129.53008012953862</c:v>
                </c:pt>
                <c:pt idx="183">
                  <c:v>124.61435752813441</c:v>
                </c:pt>
                <c:pt idx="184">
                  <c:v>118.80654273522275</c:v>
                </c:pt>
                <c:pt idx="185">
                  <c:v>121.0245559022224</c:v>
                </c:pt>
                <c:pt idx="186">
                  <c:v>120.33245979831193</c:v>
                </c:pt>
                <c:pt idx="187">
                  <c:v>115.51758930978394</c:v>
                </c:pt>
              </c:numCache>
            </c:numRef>
          </c:val>
        </c:ser>
        <c:marker val="1"/>
        <c:axId val="37114240"/>
        <c:axId val="37115776"/>
      </c:lineChart>
      <c:lineChart>
        <c:grouping val="standard"/>
        <c:ser>
          <c:idx val="0"/>
          <c:order val="0"/>
          <c:tx>
            <c:strRef>
              <c:f>'Home own rate'!$B$2:$B$3</c:f>
              <c:strCache>
                <c:ptCount val="1"/>
                <c:pt idx="0">
                  <c:v>US Homeownership Rate 4-quarter moving average</c:v>
                </c:pt>
              </c:strCache>
            </c:strRef>
          </c:tx>
          <c:spPr>
            <a:ln w="34925">
              <a:solidFill>
                <a:srgbClr val="C00000"/>
              </a:solidFill>
            </a:ln>
          </c:spPr>
          <c:marker>
            <c:symbol val="none"/>
          </c:marker>
          <c:cat>
            <c:strRef>
              <c:f>'Home own rate'!$A$4:$A$192</c:f>
              <c:strCache>
                <c:ptCount val="189"/>
                <c:pt idx="0">
                  <c:v>1965 - Q1</c:v>
                </c:pt>
                <c:pt idx="1">
                  <c:v>1965 - Q2</c:v>
                </c:pt>
                <c:pt idx="2">
                  <c:v>1965 - Q3</c:v>
                </c:pt>
                <c:pt idx="3">
                  <c:v>1965 - Q4</c:v>
                </c:pt>
                <c:pt idx="4">
                  <c:v>1966 - Q1</c:v>
                </c:pt>
                <c:pt idx="5">
                  <c:v>1966 - Q2</c:v>
                </c:pt>
                <c:pt idx="6">
                  <c:v>1966 - Q3</c:v>
                </c:pt>
                <c:pt idx="7">
                  <c:v>1966 - Q4</c:v>
                </c:pt>
                <c:pt idx="8">
                  <c:v>1967 - Q1</c:v>
                </c:pt>
                <c:pt idx="9">
                  <c:v>1967 - Q2</c:v>
                </c:pt>
                <c:pt idx="10">
                  <c:v>1967 - Q3</c:v>
                </c:pt>
                <c:pt idx="11">
                  <c:v>1967 - Q4</c:v>
                </c:pt>
                <c:pt idx="12">
                  <c:v>1968 - Q1</c:v>
                </c:pt>
                <c:pt idx="13">
                  <c:v>1968 - Q2</c:v>
                </c:pt>
                <c:pt idx="14">
                  <c:v>1968 - Q3</c:v>
                </c:pt>
                <c:pt idx="15">
                  <c:v>1968 - Q4</c:v>
                </c:pt>
                <c:pt idx="16">
                  <c:v>1969 - Q1</c:v>
                </c:pt>
                <c:pt idx="17">
                  <c:v>1969 - Q2</c:v>
                </c:pt>
                <c:pt idx="18">
                  <c:v>1969 - Q3</c:v>
                </c:pt>
                <c:pt idx="19">
                  <c:v>1969 - Q4</c:v>
                </c:pt>
                <c:pt idx="20">
                  <c:v>1970 - Q1</c:v>
                </c:pt>
                <c:pt idx="21">
                  <c:v>1970 - Q2</c:v>
                </c:pt>
                <c:pt idx="22">
                  <c:v>1970 - Q3</c:v>
                </c:pt>
                <c:pt idx="23">
                  <c:v>1970 - Q4</c:v>
                </c:pt>
                <c:pt idx="24">
                  <c:v>1971 - Q1</c:v>
                </c:pt>
                <c:pt idx="25">
                  <c:v>1971 - Q2</c:v>
                </c:pt>
                <c:pt idx="26">
                  <c:v>1971 - Q3</c:v>
                </c:pt>
                <c:pt idx="27">
                  <c:v>1971 - Q4</c:v>
                </c:pt>
                <c:pt idx="28">
                  <c:v>1972 - Q1</c:v>
                </c:pt>
                <c:pt idx="29">
                  <c:v>1972 - Q2</c:v>
                </c:pt>
                <c:pt idx="30">
                  <c:v>1972 - Q3</c:v>
                </c:pt>
                <c:pt idx="31">
                  <c:v>1972 - Q4</c:v>
                </c:pt>
                <c:pt idx="32">
                  <c:v>1973 - Q1</c:v>
                </c:pt>
                <c:pt idx="33">
                  <c:v>1973 - Q2</c:v>
                </c:pt>
                <c:pt idx="34">
                  <c:v>1973 - Q3</c:v>
                </c:pt>
                <c:pt idx="35">
                  <c:v>1973 - Q4</c:v>
                </c:pt>
                <c:pt idx="36">
                  <c:v>1974 - Q1</c:v>
                </c:pt>
                <c:pt idx="37">
                  <c:v>1974 - Q2</c:v>
                </c:pt>
                <c:pt idx="38">
                  <c:v>1974 - Q3</c:v>
                </c:pt>
                <c:pt idx="39">
                  <c:v>1974 - Q4</c:v>
                </c:pt>
                <c:pt idx="40">
                  <c:v>1975 - Q1</c:v>
                </c:pt>
                <c:pt idx="41">
                  <c:v>1975 - Q2</c:v>
                </c:pt>
                <c:pt idx="42">
                  <c:v>1975 - Q3</c:v>
                </c:pt>
                <c:pt idx="43">
                  <c:v>1975 - Q4</c:v>
                </c:pt>
                <c:pt idx="44">
                  <c:v>1976 - Q1</c:v>
                </c:pt>
                <c:pt idx="45">
                  <c:v>1976 - Q2</c:v>
                </c:pt>
                <c:pt idx="46">
                  <c:v>1976 - Q3</c:v>
                </c:pt>
                <c:pt idx="47">
                  <c:v>1976 - Q4</c:v>
                </c:pt>
                <c:pt idx="48">
                  <c:v>1977 - Q1</c:v>
                </c:pt>
                <c:pt idx="49">
                  <c:v>1977 - Q2</c:v>
                </c:pt>
                <c:pt idx="50">
                  <c:v>1977 - Q3</c:v>
                </c:pt>
                <c:pt idx="51">
                  <c:v>1977 - Q4</c:v>
                </c:pt>
                <c:pt idx="52">
                  <c:v>1978 - Q1</c:v>
                </c:pt>
                <c:pt idx="53">
                  <c:v>1978 - Q2</c:v>
                </c:pt>
                <c:pt idx="54">
                  <c:v>1978 - Q3</c:v>
                </c:pt>
                <c:pt idx="55">
                  <c:v>1978 - Q4</c:v>
                </c:pt>
                <c:pt idx="56">
                  <c:v>1979 - Q1</c:v>
                </c:pt>
                <c:pt idx="57">
                  <c:v>1979 - Q2</c:v>
                </c:pt>
                <c:pt idx="58">
                  <c:v>1979 - Q3</c:v>
                </c:pt>
                <c:pt idx="59">
                  <c:v>1979 - Q4</c:v>
                </c:pt>
                <c:pt idx="60">
                  <c:v>1980 - Q1</c:v>
                </c:pt>
                <c:pt idx="61">
                  <c:v>1980 - Q2</c:v>
                </c:pt>
                <c:pt idx="62">
                  <c:v>1980 - Q3</c:v>
                </c:pt>
                <c:pt idx="63">
                  <c:v>1980 - Q4</c:v>
                </c:pt>
                <c:pt idx="64">
                  <c:v>1981 - Q1</c:v>
                </c:pt>
                <c:pt idx="65">
                  <c:v>1981 - Q2</c:v>
                </c:pt>
                <c:pt idx="66">
                  <c:v>1981 - Q3</c:v>
                </c:pt>
                <c:pt idx="67">
                  <c:v>1981 - Q4</c:v>
                </c:pt>
                <c:pt idx="68">
                  <c:v>1982 - Q1</c:v>
                </c:pt>
                <c:pt idx="69">
                  <c:v>1982 - Q2</c:v>
                </c:pt>
                <c:pt idx="70">
                  <c:v>1982 - Q3</c:v>
                </c:pt>
                <c:pt idx="71">
                  <c:v>1982 - Q4</c:v>
                </c:pt>
                <c:pt idx="72">
                  <c:v>1983 - Q1</c:v>
                </c:pt>
                <c:pt idx="73">
                  <c:v>1983 - Q2</c:v>
                </c:pt>
                <c:pt idx="74">
                  <c:v>1983 - Q3</c:v>
                </c:pt>
                <c:pt idx="75">
                  <c:v>1983 - Q4</c:v>
                </c:pt>
                <c:pt idx="76">
                  <c:v>1984 - Q1</c:v>
                </c:pt>
                <c:pt idx="77">
                  <c:v>1984 - Q2</c:v>
                </c:pt>
                <c:pt idx="78">
                  <c:v>1984 - Q3</c:v>
                </c:pt>
                <c:pt idx="79">
                  <c:v>1984 - Q4</c:v>
                </c:pt>
                <c:pt idx="80">
                  <c:v>1985 - Q1</c:v>
                </c:pt>
                <c:pt idx="81">
                  <c:v>1985 - Q2</c:v>
                </c:pt>
                <c:pt idx="82">
                  <c:v>1985 - Q3</c:v>
                </c:pt>
                <c:pt idx="83">
                  <c:v>1985 - Q4</c:v>
                </c:pt>
                <c:pt idx="84">
                  <c:v>1986 - Q1</c:v>
                </c:pt>
                <c:pt idx="85">
                  <c:v>1986 - Q2</c:v>
                </c:pt>
                <c:pt idx="86">
                  <c:v>1986 - Q3</c:v>
                </c:pt>
                <c:pt idx="87">
                  <c:v>1986 - Q4</c:v>
                </c:pt>
                <c:pt idx="88">
                  <c:v>1987 - Q1</c:v>
                </c:pt>
                <c:pt idx="89">
                  <c:v>1987 - Q2</c:v>
                </c:pt>
                <c:pt idx="90">
                  <c:v>1987 - Q3</c:v>
                </c:pt>
                <c:pt idx="91">
                  <c:v>1987 - Q4</c:v>
                </c:pt>
                <c:pt idx="92">
                  <c:v>1988 - Q1</c:v>
                </c:pt>
                <c:pt idx="93">
                  <c:v>1988 - Q2</c:v>
                </c:pt>
                <c:pt idx="94">
                  <c:v>1988 - Q3</c:v>
                </c:pt>
                <c:pt idx="95">
                  <c:v>1988 - Q4</c:v>
                </c:pt>
                <c:pt idx="96">
                  <c:v>1989 - Q1</c:v>
                </c:pt>
                <c:pt idx="97">
                  <c:v>1989 - Q2</c:v>
                </c:pt>
                <c:pt idx="98">
                  <c:v>1989 - Q3</c:v>
                </c:pt>
                <c:pt idx="99">
                  <c:v>1989 - Q4</c:v>
                </c:pt>
                <c:pt idx="100">
                  <c:v>1990 - Q1</c:v>
                </c:pt>
                <c:pt idx="101">
                  <c:v>1990 - Q2</c:v>
                </c:pt>
                <c:pt idx="102">
                  <c:v>1990 - Q3</c:v>
                </c:pt>
                <c:pt idx="103">
                  <c:v>1990 - Q4</c:v>
                </c:pt>
                <c:pt idx="104">
                  <c:v>1991 - Q1</c:v>
                </c:pt>
                <c:pt idx="105">
                  <c:v>1991 - Q2</c:v>
                </c:pt>
                <c:pt idx="106">
                  <c:v>1991 - Q3</c:v>
                </c:pt>
                <c:pt idx="107">
                  <c:v>1991 - Q4</c:v>
                </c:pt>
                <c:pt idx="108">
                  <c:v>1992 - Q1</c:v>
                </c:pt>
                <c:pt idx="109">
                  <c:v>1992 - Q2</c:v>
                </c:pt>
                <c:pt idx="110">
                  <c:v>1992 - Q3</c:v>
                </c:pt>
                <c:pt idx="111">
                  <c:v>1992 - Q4</c:v>
                </c:pt>
                <c:pt idx="112">
                  <c:v>1993 - Q1</c:v>
                </c:pt>
                <c:pt idx="113">
                  <c:v>1993 - Q2</c:v>
                </c:pt>
                <c:pt idx="114">
                  <c:v>1993 - Q3</c:v>
                </c:pt>
                <c:pt idx="115">
                  <c:v>1993 - Q4</c:v>
                </c:pt>
                <c:pt idx="116">
                  <c:v>1994 - Q1</c:v>
                </c:pt>
                <c:pt idx="117">
                  <c:v>1994 - Q2</c:v>
                </c:pt>
                <c:pt idx="118">
                  <c:v>1994 - Q3</c:v>
                </c:pt>
                <c:pt idx="119">
                  <c:v>1994 - Q4</c:v>
                </c:pt>
                <c:pt idx="120">
                  <c:v>1995 - Q1</c:v>
                </c:pt>
                <c:pt idx="121">
                  <c:v>1995 - Q2</c:v>
                </c:pt>
                <c:pt idx="122">
                  <c:v>1995 - Q3</c:v>
                </c:pt>
                <c:pt idx="123">
                  <c:v>1995 - Q4</c:v>
                </c:pt>
                <c:pt idx="124">
                  <c:v>1996 - Q1</c:v>
                </c:pt>
                <c:pt idx="125">
                  <c:v>1996 - Q2</c:v>
                </c:pt>
                <c:pt idx="126">
                  <c:v>1996 - Q3</c:v>
                </c:pt>
                <c:pt idx="127">
                  <c:v>1996 - Q4</c:v>
                </c:pt>
                <c:pt idx="128">
                  <c:v>1997 - Q1</c:v>
                </c:pt>
                <c:pt idx="129">
                  <c:v>1997 - Q2</c:v>
                </c:pt>
                <c:pt idx="130">
                  <c:v>1997 - Q3</c:v>
                </c:pt>
                <c:pt idx="131">
                  <c:v>1997 - Q4</c:v>
                </c:pt>
                <c:pt idx="132">
                  <c:v>1998 - Q1</c:v>
                </c:pt>
                <c:pt idx="133">
                  <c:v>1998 - Q2</c:v>
                </c:pt>
                <c:pt idx="134">
                  <c:v>1998 - Q3</c:v>
                </c:pt>
                <c:pt idx="135">
                  <c:v>1998 - Q4</c:v>
                </c:pt>
                <c:pt idx="136">
                  <c:v>1999 - Q1</c:v>
                </c:pt>
                <c:pt idx="137">
                  <c:v>1999 - Q2</c:v>
                </c:pt>
                <c:pt idx="138">
                  <c:v>1999 - Q3</c:v>
                </c:pt>
                <c:pt idx="139">
                  <c:v>1999 - Q4</c:v>
                </c:pt>
                <c:pt idx="140">
                  <c:v>2000 - Q1</c:v>
                </c:pt>
                <c:pt idx="141">
                  <c:v>2000 - Q2</c:v>
                </c:pt>
                <c:pt idx="142">
                  <c:v>2000 - Q3</c:v>
                </c:pt>
                <c:pt idx="143">
                  <c:v>2000 - Q4</c:v>
                </c:pt>
                <c:pt idx="144">
                  <c:v>2001 - Q1</c:v>
                </c:pt>
                <c:pt idx="145">
                  <c:v>2001 - Q2</c:v>
                </c:pt>
                <c:pt idx="146">
                  <c:v>2001 - Q3</c:v>
                </c:pt>
                <c:pt idx="147">
                  <c:v>2001 - Q4</c:v>
                </c:pt>
                <c:pt idx="148">
                  <c:v>2002 - Q1</c:v>
                </c:pt>
                <c:pt idx="149">
                  <c:v>2002 - Q2</c:v>
                </c:pt>
                <c:pt idx="150">
                  <c:v>2002 - Q3</c:v>
                </c:pt>
                <c:pt idx="151">
                  <c:v>2002 - Q4</c:v>
                </c:pt>
                <c:pt idx="152">
                  <c:v>2003 - Q1</c:v>
                </c:pt>
                <c:pt idx="153">
                  <c:v>2003 - Q2</c:v>
                </c:pt>
                <c:pt idx="154">
                  <c:v>2003 - Q3</c:v>
                </c:pt>
                <c:pt idx="155">
                  <c:v>2003 - Q4</c:v>
                </c:pt>
                <c:pt idx="156">
                  <c:v>2004 - Q1</c:v>
                </c:pt>
                <c:pt idx="157">
                  <c:v>2004 - Q2</c:v>
                </c:pt>
                <c:pt idx="158">
                  <c:v>2004 - Q3</c:v>
                </c:pt>
                <c:pt idx="159">
                  <c:v>2004 - Q4</c:v>
                </c:pt>
                <c:pt idx="160">
                  <c:v>2005 - Q1</c:v>
                </c:pt>
                <c:pt idx="161">
                  <c:v>2005 - Q2</c:v>
                </c:pt>
                <c:pt idx="162">
                  <c:v>2005 - Q3</c:v>
                </c:pt>
                <c:pt idx="163">
                  <c:v>2005 - Q4</c:v>
                </c:pt>
                <c:pt idx="164">
                  <c:v>2006 - Q1</c:v>
                </c:pt>
                <c:pt idx="165">
                  <c:v>2006 - Q2</c:v>
                </c:pt>
                <c:pt idx="166">
                  <c:v>2006 - Q3</c:v>
                </c:pt>
                <c:pt idx="167">
                  <c:v>2006 - Q4</c:v>
                </c:pt>
                <c:pt idx="168">
                  <c:v>2007 - Q1</c:v>
                </c:pt>
                <c:pt idx="169">
                  <c:v>2007 - Q2</c:v>
                </c:pt>
                <c:pt idx="170">
                  <c:v>2007 - Q3</c:v>
                </c:pt>
                <c:pt idx="171">
                  <c:v>2007 - Q4</c:v>
                </c:pt>
                <c:pt idx="172">
                  <c:v>2008 - Q1</c:v>
                </c:pt>
                <c:pt idx="173">
                  <c:v>2008 - Q2</c:v>
                </c:pt>
                <c:pt idx="174">
                  <c:v>2008 - Q3</c:v>
                </c:pt>
                <c:pt idx="175">
                  <c:v>2008 - Q4</c:v>
                </c:pt>
                <c:pt idx="176">
                  <c:v>2009 - Q1</c:v>
                </c:pt>
                <c:pt idx="177">
                  <c:v>2009 - Q2</c:v>
                </c:pt>
                <c:pt idx="178">
                  <c:v>2009 - Q3</c:v>
                </c:pt>
                <c:pt idx="179">
                  <c:v>2009 - Q4</c:v>
                </c:pt>
                <c:pt idx="180">
                  <c:v>2010 - Q1</c:v>
                </c:pt>
                <c:pt idx="181">
                  <c:v>2010 - Q2</c:v>
                </c:pt>
                <c:pt idx="182">
                  <c:v>2010 - Q3</c:v>
                </c:pt>
                <c:pt idx="183">
                  <c:v>2010 - Q4</c:v>
                </c:pt>
                <c:pt idx="184">
                  <c:v>2011 - Q1</c:v>
                </c:pt>
                <c:pt idx="185">
                  <c:v>2011 - Q2</c:v>
                </c:pt>
                <c:pt idx="186">
                  <c:v>2011 - Q3</c:v>
                </c:pt>
                <c:pt idx="187">
                  <c:v>2011 - Q4</c:v>
                </c:pt>
                <c:pt idx="188">
                  <c:v>2012 - Q1</c:v>
                </c:pt>
              </c:strCache>
            </c:strRef>
          </c:cat>
          <c:val>
            <c:numRef>
              <c:f>'Home own rate'!$B$7:$B$192</c:f>
              <c:numCache>
                <c:formatCode>General</c:formatCode>
                <c:ptCount val="186"/>
                <c:pt idx="0">
                  <c:v>63</c:v>
                </c:pt>
                <c:pt idx="1">
                  <c:v>63.2</c:v>
                </c:pt>
                <c:pt idx="2">
                  <c:v>63.3</c:v>
                </c:pt>
                <c:pt idx="3">
                  <c:v>63.4</c:v>
                </c:pt>
                <c:pt idx="4">
                  <c:v>63.5</c:v>
                </c:pt>
                <c:pt idx="5">
                  <c:v>63.4</c:v>
                </c:pt>
                <c:pt idx="6">
                  <c:v>63.6</c:v>
                </c:pt>
                <c:pt idx="7">
                  <c:v>63.7</c:v>
                </c:pt>
                <c:pt idx="8">
                  <c:v>63.6</c:v>
                </c:pt>
                <c:pt idx="9">
                  <c:v>63.7</c:v>
                </c:pt>
                <c:pt idx="10">
                  <c:v>63.8</c:v>
                </c:pt>
                <c:pt idx="11">
                  <c:v>63.8</c:v>
                </c:pt>
                <c:pt idx="12">
                  <c:v>63.8</c:v>
                </c:pt>
                <c:pt idx="13">
                  <c:v>64</c:v>
                </c:pt>
                <c:pt idx="14">
                  <c:v>64</c:v>
                </c:pt>
                <c:pt idx="15">
                  <c:v>64.099999999999994</c:v>
                </c:pt>
                <c:pt idx="16">
                  <c:v>64.3</c:v>
                </c:pt>
                <c:pt idx="17">
                  <c:v>64.400000000000006</c:v>
                </c:pt>
                <c:pt idx="18">
                  <c:v>64.3</c:v>
                </c:pt>
                <c:pt idx="19">
                  <c:v>64.3</c:v>
                </c:pt>
                <c:pt idx="20">
                  <c:v>64.2</c:v>
                </c:pt>
                <c:pt idx="21">
                  <c:v>64.099999999999994</c:v>
                </c:pt>
                <c:pt idx="22">
                  <c:v>64.099999999999994</c:v>
                </c:pt>
                <c:pt idx="23">
                  <c:v>64.099999999999994</c:v>
                </c:pt>
                <c:pt idx="24">
                  <c:v>64.3</c:v>
                </c:pt>
                <c:pt idx="25">
                  <c:v>64.3</c:v>
                </c:pt>
                <c:pt idx="26">
                  <c:v>64.400000000000006</c:v>
                </c:pt>
                <c:pt idx="27">
                  <c:v>64.400000000000006</c:v>
                </c:pt>
                <c:pt idx="28">
                  <c:v>64.400000000000006</c:v>
                </c:pt>
                <c:pt idx="29">
                  <c:v>64.5</c:v>
                </c:pt>
                <c:pt idx="30">
                  <c:v>64.5</c:v>
                </c:pt>
                <c:pt idx="31">
                  <c:v>64.5</c:v>
                </c:pt>
                <c:pt idx="32">
                  <c:v>64.5</c:v>
                </c:pt>
                <c:pt idx="33">
                  <c:v>64.5</c:v>
                </c:pt>
                <c:pt idx="34">
                  <c:v>64.599999999999994</c:v>
                </c:pt>
                <c:pt idx="35">
                  <c:v>64.7</c:v>
                </c:pt>
                <c:pt idx="36">
                  <c:v>64.7</c:v>
                </c:pt>
                <c:pt idx="37">
                  <c:v>64.5</c:v>
                </c:pt>
                <c:pt idx="38">
                  <c:v>64.599999999999994</c:v>
                </c:pt>
                <c:pt idx="39">
                  <c:v>64.599999999999994</c:v>
                </c:pt>
                <c:pt idx="40">
                  <c:v>64.599999999999994</c:v>
                </c:pt>
                <c:pt idx="41">
                  <c:v>64.7</c:v>
                </c:pt>
                <c:pt idx="42">
                  <c:v>64.599999999999994</c:v>
                </c:pt>
                <c:pt idx="43">
                  <c:v>64.7</c:v>
                </c:pt>
                <c:pt idx="44">
                  <c:v>64.7</c:v>
                </c:pt>
                <c:pt idx="45">
                  <c:v>64.8</c:v>
                </c:pt>
                <c:pt idx="46">
                  <c:v>64.8</c:v>
                </c:pt>
                <c:pt idx="47">
                  <c:v>64.8</c:v>
                </c:pt>
                <c:pt idx="48">
                  <c:v>64.8</c:v>
                </c:pt>
                <c:pt idx="49">
                  <c:v>64.8</c:v>
                </c:pt>
                <c:pt idx="50">
                  <c:v>64.8</c:v>
                </c:pt>
                <c:pt idx="51">
                  <c:v>64.8</c:v>
                </c:pt>
                <c:pt idx="52">
                  <c:v>64.900000000000006</c:v>
                </c:pt>
                <c:pt idx="53">
                  <c:v>65</c:v>
                </c:pt>
                <c:pt idx="54">
                  <c:v>65.099999999999994</c:v>
                </c:pt>
                <c:pt idx="55">
                  <c:v>65.2</c:v>
                </c:pt>
                <c:pt idx="56">
                  <c:v>65.2</c:v>
                </c:pt>
                <c:pt idx="57">
                  <c:v>65.400000000000006</c:v>
                </c:pt>
                <c:pt idx="58">
                  <c:v>65.5</c:v>
                </c:pt>
                <c:pt idx="59">
                  <c:v>65.5</c:v>
                </c:pt>
                <c:pt idx="60">
                  <c:v>65.599999999999994</c:v>
                </c:pt>
                <c:pt idx="61">
                  <c:v>65.599999999999994</c:v>
                </c:pt>
                <c:pt idx="62">
                  <c:v>65.5</c:v>
                </c:pt>
                <c:pt idx="63">
                  <c:v>65.5</c:v>
                </c:pt>
                <c:pt idx="64">
                  <c:v>65.400000000000006</c:v>
                </c:pt>
                <c:pt idx="65">
                  <c:v>65.2</c:v>
                </c:pt>
                <c:pt idx="66">
                  <c:v>65.099999999999994</c:v>
                </c:pt>
                <c:pt idx="67">
                  <c:v>65</c:v>
                </c:pt>
                <c:pt idx="68">
                  <c:v>64.8</c:v>
                </c:pt>
                <c:pt idx="69">
                  <c:v>64.8</c:v>
                </c:pt>
                <c:pt idx="70">
                  <c:v>64.7</c:v>
                </c:pt>
                <c:pt idx="71">
                  <c:v>64.7</c:v>
                </c:pt>
                <c:pt idx="72">
                  <c:v>64.7</c:v>
                </c:pt>
                <c:pt idx="73">
                  <c:v>64.599999999999994</c:v>
                </c:pt>
                <c:pt idx="74">
                  <c:v>64.599999999999994</c:v>
                </c:pt>
                <c:pt idx="75">
                  <c:v>64.5</c:v>
                </c:pt>
                <c:pt idx="76">
                  <c:v>64.5</c:v>
                </c:pt>
                <c:pt idx="77">
                  <c:v>64.3</c:v>
                </c:pt>
                <c:pt idx="78">
                  <c:v>64.2</c:v>
                </c:pt>
                <c:pt idx="79">
                  <c:v>64</c:v>
                </c:pt>
                <c:pt idx="80">
                  <c:v>63.9</c:v>
                </c:pt>
                <c:pt idx="81">
                  <c:v>63.8</c:v>
                </c:pt>
                <c:pt idx="82">
                  <c:v>63.7</c:v>
                </c:pt>
                <c:pt idx="83">
                  <c:v>63.7</c:v>
                </c:pt>
                <c:pt idx="84">
                  <c:v>63.8</c:v>
                </c:pt>
                <c:pt idx="85">
                  <c:v>63.8</c:v>
                </c:pt>
                <c:pt idx="86">
                  <c:v>63.8</c:v>
                </c:pt>
                <c:pt idx="87">
                  <c:v>63.9</c:v>
                </c:pt>
                <c:pt idx="88">
                  <c:v>64</c:v>
                </c:pt>
                <c:pt idx="89">
                  <c:v>64</c:v>
                </c:pt>
                <c:pt idx="90">
                  <c:v>63.9</c:v>
                </c:pt>
                <c:pt idx="91">
                  <c:v>63.9</c:v>
                </c:pt>
                <c:pt idx="92">
                  <c:v>63.8</c:v>
                </c:pt>
                <c:pt idx="93">
                  <c:v>63.9</c:v>
                </c:pt>
                <c:pt idx="94">
                  <c:v>63.9</c:v>
                </c:pt>
                <c:pt idx="95">
                  <c:v>63.9</c:v>
                </c:pt>
                <c:pt idx="96">
                  <c:v>63.9</c:v>
                </c:pt>
                <c:pt idx="97">
                  <c:v>63.9</c:v>
                </c:pt>
                <c:pt idx="98">
                  <c:v>63.9</c:v>
                </c:pt>
                <c:pt idx="99">
                  <c:v>63.9</c:v>
                </c:pt>
                <c:pt idx="100">
                  <c:v>63.9</c:v>
                </c:pt>
                <c:pt idx="101">
                  <c:v>63.9</c:v>
                </c:pt>
                <c:pt idx="102">
                  <c:v>64</c:v>
                </c:pt>
                <c:pt idx="103">
                  <c:v>64</c:v>
                </c:pt>
                <c:pt idx="104">
                  <c:v>64</c:v>
                </c:pt>
                <c:pt idx="105">
                  <c:v>64.099999999999994</c:v>
                </c:pt>
                <c:pt idx="106">
                  <c:v>64.099999999999994</c:v>
                </c:pt>
                <c:pt idx="107">
                  <c:v>64.099999999999994</c:v>
                </c:pt>
                <c:pt idx="108">
                  <c:v>64.2</c:v>
                </c:pt>
                <c:pt idx="109">
                  <c:v>64.099999999999994</c:v>
                </c:pt>
                <c:pt idx="110">
                  <c:v>64.099999999999994</c:v>
                </c:pt>
                <c:pt idx="111">
                  <c:v>64.099999999999994</c:v>
                </c:pt>
                <c:pt idx="112">
                  <c:v>64</c:v>
                </c:pt>
                <c:pt idx="113">
                  <c:v>64</c:v>
                </c:pt>
                <c:pt idx="114">
                  <c:v>64</c:v>
                </c:pt>
                <c:pt idx="115">
                  <c:v>64</c:v>
                </c:pt>
                <c:pt idx="116">
                  <c:v>64</c:v>
                </c:pt>
                <c:pt idx="117">
                  <c:v>64.099999999999994</c:v>
                </c:pt>
                <c:pt idx="118">
                  <c:v>64.3</c:v>
                </c:pt>
                <c:pt idx="119">
                  <c:v>64.5</c:v>
                </c:pt>
                <c:pt idx="120">
                  <c:v>64.8</c:v>
                </c:pt>
                <c:pt idx="121">
                  <c:v>65</c:v>
                </c:pt>
                <c:pt idx="122">
                  <c:v>65.2</c:v>
                </c:pt>
                <c:pt idx="123">
                  <c:v>65.3</c:v>
                </c:pt>
                <c:pt idx="124">
                  <c:v>65.400000000000006</c:v>
                </c:pt>
                <c:pt idx="125">
                  <c:v>65.5</c:v>
                </c:pt>
                <c:pt idx="126">
                  <c:v>65.5</c:v>
                </c:pt>
                <c:pt idx="127">
                  <c:v>65.599999999999994</c:v>
                </c:pt>
                <c:pt idx="128">
                  <c:v>65.7</c:v>
                </c:pt>
                <c:pt idx="129">
                  <c:v>65.8</c:v>
                </c:pt>
                <c:pt idx="130">
                  <c:v>65.900000000000006</c:v>
                </c:pt>
                <c:pt idx="131">
                  <c:v>66.099999999999994</c:v>
                </c:pt>
                <c:pt idx="132">
                  <c:v>66.3</c:v>
                </c:pt>
                <c:pt idx="133">
                  <c:v>66.5</c:v>
                </c:pt>
                <c:pt idx="134">
                  <c:v>66.599999999999994</c:v>
                </c:pt>
                <c:pt idx="135">
                  <c:v>66.7</c:v>
                </c:pt>
                <c:pt idx="136">
                  <c:v>66.8</c:v>
                </c:pt>
                <c:pt idx="137">
                  <c:v>66.900000000000006</c:v>
                </c:pt>
                <c:pt idx="138">
                  <c:v>67</c:v>
                </c:pt>
                <c:pt idx="139">
                  <c:v>67.2</c:v>
                </c:pt>
                <c:pt idx="140">
                  <c:v>67.400000000000006</c:v>
                </c:pt>
                <c:pt idx="141">
                  <c:v>67.5</c:v>
                </c:pt>
                <c:pt idx="142">
                  <c:v>67.599999999999994</c:v>
                </c:pt>
                <c:pt idx="143">
                  <c:v>67.7</c:v>
                </c:pt>
                <c:pt idx="144">
                  <c:v>67.8</c:v>
                </c:pt>
                <c:pt idx="145">
                  <c:v>67.900000000000006</c:v>
                </c:pt>
                <c:pt idx="146">
                  <c:v>67.900000000000006</c:v>
                </c:pt>
                <c:pt idx="147">
                  <c:v>67.8</c:v>
                </c:pt>
                <c:pt idx="148">
                  <c:v>67.900000000000006</c:v>
                </c:pt>
                <c:pt idx="149">
                  <c:v>68</c:v>
                </c:pt>
                <c:pt idx="150">
                  <c:v>68.099999999999994</c:v>
                </c:pt>
                <c:pt idx="151">
                  <c:v>68.2</c:v>
                </c:pt>
                <c:pt idx="152">
                  <c:v>68.3</c:v>
                </c:pt>
                <c:pt idx="153">
                  <c:v>68.400000000000006</c:v>
                </c:pt>
                <c:pt idx="154">
                  <c:v>68.7</c:v>
                </c:pt>
                <c:pt idx="155">
                  <c:v>68.8</c:v>
                </c:pt>
                <c:pt idx="156">
                  <c:v>69</c:v>
                </c:pt>
                <c:pt idx="157">
                  <c:v>69.099999999999994</c:v>
                </c:pt>
                <c:pt idx="158">
                  <c:v>69</c:v>
                </c:pt>
                <c:pt idx="159">
                  <c:v>68.900000000000006</c:v>
                </c:pt>
                <c:pt idx="160">
                  <c:v>68.900000000000006</c:v>
                </c:pt>
                <c:pt idx="161">
                  <c:v>68.7</c:v>
                </c:pt>
                <c:pt idx="162">
                  <c:v>68.8</c:v>
                </c:pt>
                <c:pt idx="163">
                  <c:v>68.8</c:v>
                </c:pt>
                <c:pt idx="164">
                  <c:v>68.8</c:v>
                </c:pt>
                <c:pt idx="165">
                  <c:v>68.8</c:v>
                </c:pt>
                <c:pt idx="166">
                  <c:v>68.599999999999994</c:v>
                </c:pt>
                <c:pt idx="167">
                  <c:v>68.400000000000006</c:v>
                </c:pt>
                <c:pt idx="168">
                  <c:v>68.2</c:v>
                </c:pt>
                <c:pt idx="169">
                  <c:v>68</c:v>
                </c:pt>
                <c:pt idx="170">
                  <c:v>68</c:v>
                </c:pt>
                <c:pt idx="171">
                  <c:v>67.900000000000006</c:v>
                </c:pt>
                <c:pt idx="172">
                  <c:v>67.8</c:v>
                </c:pt>
                <c:pt idx="173">
                  <c:v>67.7</c:v>
                </c:pt>
                <c:pt idx="174">
                  <c:v>67.5</c:v>
                </c:pt>
                <c:pt idx="175">
                  <c:v>67.5</c:v>
                </c:pt>
                <c:pt idx="176">
                  <c:v>67.400000000000006</c:v>
                </c:pt>
                <c:pt idx="177">
                  <c:v>67.3</c:v>
                </c:pt>
                <c:pt idx="178">
                  <c:v>67.2</c:v>
                </c:pt>
                <c:pt idx="179">
                  <c:v>67</c:v>
                </c:pt>
                <c:pt idx="180">
                  <c:v>66.8</c:v>
                </c:pt>
                <c:pt idx="181">
                  <c:v>66.7</c:v>
                </c:pt>
                <c:pt idx="182">
                  <c:v>66.400000000000006</c:v>
                </c:pt>
                <c:pt idx="183">
                  <c:v>66.3</c:v>
                </c:pt>
                <c:pt idx="184">
                  <c:v>66.2</c:v>
                </c:pt>
                <c:pt idx="185">
                  <c:v>65.900000000000006</c:v>
                </c:pt>
              </c:numCache>
            </c:numRef>
          </c:val>
        </c:ser>
        <c:marker val="1"/>
        <c:axId val="37127296"/>
        <c:axId val="37117312"/>
      </c:lineChart>
      <c:dateAx>
        <c:axId val="37114240"/>
        <c:scaling>
          <c:orientation val="minMax"/>
        </c:scaling>
        <c:axPos val="b"/>
        <c:majorTickMark val="none"/>
        <c:tickLblPos val="nextTo"/>
        <c:crossAx val="37115776"/>
        <c:crosses val="autoZero"/>
        <c:lblOffset val="100"/>
        <c:baseTimeUnit val="days"/>
        <c:majorUnit val="8"/>
        <c:minorUnit val="4"/>
      </c:dateAx>
      <c:valAx>
        <c:axId val="37115776"/>
        <c:scaling>
          <c:orientation val="minMax"/>
          <c:max val="225"/>
          <c:min val="100"/>
        </c:scaling>
        <c:axPos val="l"/>
        <c:majorGridlines/>
        <c:numFmt formatCode="General" sourceLinked="1"/>
        <c:majorTickMark val="none"/>
        <c:tickLblPos val="nextTo"/>
        <c:spPr>
          <a:ln w="9525">
            <a:noFill/>
          </a:ln>
        </c:spPr>
        <c:crossAx val="37114240"/>
        <c:crosses val="autoZero"/>
        <c:crossBetween val="between"/>
        <c:majorUnit val="25"/>
      </c:valAx>
      <c:valAx>
        <c:axId val="37117312"/>
        <c:scaling>
          <c:orientation val="minMax"/>
          <c:max val="70"/>
          <c:min val="62.5"/>
        </c:scaling>
        <c:axPos val="r"/>
        <c:numFmt formatCode="General" sourceLinked="1"/>
        <c:tickLblPos val="nextTo"/>
        <c:crossAx val="37127296"/>
        <c:crosses val="max"/>
        <c:crossBetween val="between"/>
        <c:majorUnit val="1"/>
        <c:minorUnit val="1"/>
      </c:valAx>
      <c:catAx>
        <c:axId val="37127296"/>
        <c:scaling>
          <c:orientation val="minMax"/>
        </c:scaling>
        <c:delete val="1"/>
        <c:axPos val="b"/>
        <c:tickLblPos val="none"/>
        <c:crossAx val="37117312"/>
        <c:crosses val="autoZero"/>
        <c:auto val="1"/>
        <c:lblAlgn val="ctr"/>
        <c:lblOffset val="100"/>
      </c:catAx>
    </c:plotArea>
    <c:legend>
      <c:legendPos val="b"/>
      <c:layout/>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smtClean="0"/>
              <a:t>Dollar Value of all First Mortgage Originations</a:t>
            </a:r>
            <a:endParaRPr lang="en-US" dirty="0"/>
          </a:p>
        </c:rich>
      </c:tx>
      <c:layout/>
    </c:title>
    <c:plotArea>
      <c:layout/>
      <c:barChart>
        <c:barDir val="col"/>
        <c:grouping val="clustered"/>
        <c:ser>
          <c:idx val="0"/>
          <c:order val="0"/>
          <c:tx>
            <c:strRef>
              <c:f>Sheet1!$K$4</c:f>
              <c:strCache>
                <c:ptCount val="1"/>
                <c:pt idx="0">
                  <c:v>Purchase money 1st mortgage originations by year - IMF Vol. 1 p. 4 (used Freddie % of purchase for all conventional conforming loans to determine 2006 and 2007 as a portion of total acquisitions- http://www.freddiemac.com/news/finance/docs/monthly_refi.xl</c:v>
                </c:pt>
              </c:strCache>
            </c:strRef>
          </c:tx>
          <c:cat>
            <c:numRef>
              <c:f>Sheet1!$J$5:$J$22</c:f>
              <c:numCache>
                <c:formatCode>General</c:formatCode>
                <c:ptCount val="18"/>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numCache>
            </c:numRef>
          </c:cat>
          <c:val>
            <c:numRef>
              <c:f>Sheet1!$K$5:$K$22</c:f>
              <c:numCache>
                <c:formatCode>"$"#,##0_);[Red]\("$"#,##0\)</c:formatCode>
                <c:ptCount val="18"/>
                <c:pt idx="0">
                  <c:v>318</c:v>
                </c:pt>
                <c:pt idx="1">
                  <c:v>314</c:v>
                </c:pt>
                <c:pt idx="2">
                  <c:v>327</c:v>
                </c:pt>
                <c:pt idx="3">
                  <c:v>335</c:v>
                </c:pt>
                <c:pt idx="4">
                  <c:v>407</c:v>
                </c:pt>
                <c:pt idx="5">
                  <c:v>375</c:v>
                </c:pt>
                <c:pt idx="6">
                  <c:v>410</c:v>
                </c:pt>
                <c:pt idx="7">
                  <c:v>420</c:v>
                </c:pt>
                <c:pt idx="8">
                  <c:v>520</c:v>
                </c:pt>
                <c:pt idx="9">
                  <c:v>557</c:v>
                </c:pt>
                <c:pt idx="10">
                  <c:v>533</c:v>
                </c:pt>
                <c:pt idx="11">
                  <c:v>802</c:v>
                </c:pt>
                <c:pt idx="12">
                  <c:v>899</c:v>
                </c:pt>
                <c:pt idx="13">
                  <c:v>886</c:v>
                </c:pt>
                <c:pt idx="14">
                  <c:v>1079</c:v>
                </c:pt>
                <c:pt idx="15">
                  <c:v>1180</c:v>
                </c:pt>
                <c:pt idx="16">
                  <c:v>1090</c:v>
                </c:pt>
                <c:pt idx="17">
                  <c:v>819</c:v>
                </c:pt>
              </c:numCache>
            </c:numRef>
          </c:val>
        </c:ser>
        <c:axId val="84960384"/>
        <c:axId val="99051776"/>
      </c:barChart>
      <c:catAx>
        <c:axId val="84960384"/>
        <c:scaling>
          <c:orientation val="minMax"/>
        </c:scaling>
        <c:axPos val="b"/>
        <c:numFmt formatCode="General" sourceLinked="1"/>
        <c:majorTickMark val="none"/>
        <c:tickLblPos val="nextTo"/>
        <c:crossAx val="99051776"/>
        <c:crosses val="autoZero"/>
        <c:auto val="1"/>
        <c:lblAlgn val="ctr"/>
        <c:lblOffset val="100"/>
      </c:catAx>
      <c:valAx>
        <c:axId val="99051776"/>
        <c:scaling>
          <c:orientation val="minMax"/>
        </c:scaling>
        <c:axPos val="l"/>
        <c:majorGridlines/>
        <c:numFmt formatCode="&quot;$&quot;#,##0_);[Red]\(&quot;$&quot;#,##0\)" sourceLinked="1"/>
        <c:majorTickMark val="none"/>
        <c:tickLblPos val="nextTo"/>
        <c:crossAx val="84960384"/>
        <c:crosses val="autoZero"/>
        <c:crossBetween val="between"/>
      </c:valAx>
    </c:plotArea>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 Share </a:t>
            </a:r>
            <a:r>
              <a:rPr lang="en-US" dirty="0" smtClean="0"/>
              <a:t>of </a:t>
            </a:r>
            <a:r>
              <a:rPr lang="en-US" dirty="0" smtClean="0"/>
              <a:t>First </a:t>
            </a:r>
            <a:r>
              <a:rPr lang="en-US" dirty="0" smtClean="0"/>
              <a:t>Mortgages with Less than 3% </a:t>
            </a:r>
            <a:r>
              <a:rPr lang="en-US" dirty="0" err="1" smtClean="0"/>
              <a:t>Downpayment</a:t>
            </a:r>
            <a:r>
              <a:rPr lang="en-US" dirty="0" smtClean="0"/>
              <a:t>:</a:t>
            </a:r>
            <a:r>
              <a:rPr lang="en-US" baseline="0" dirty="0" smtClean="0"/>
              <a:t> </a:t>
            </a:r>
          </a:p>
          <a:p>
            <a:pPr>
              <a:defRPr/>
            </a:pPr>
            <a:r>
              <a:rPr lang="en-US" baseline="0" dirty="0" smtClean="0"/>
              <a:t>Fannie, Freddie, FHA</a:t>
            </a:r>
            <a:endParaRPr lang="en-US" dirty="0"/>
          </a:p>
        </c:rich>
      </c:tx>
      <c:layout/>
    </c:title>
    <c:plotArea>
      <c:layout/>
      <c:barChart>
        <c:barDir val="col"/>
        <c:grouping val="clustered"/>
        <c:ser>
          <c:idx val="0"/>
          <c:order val="0"/>
          <c:tx>
            <c:strRef>
              <c:f>Sheet1!$B$7</c:f>
              <c:strCache>
                <c:ptCount val="1"/>
                <c:pt idx="0">
                  <c:v>Combined total FHA/Fannie/Freddie Purchase $ Volume with &lt;=3% down/Annual Total Purchase $ Origination Volume </c:v>
                </c:pt>
              </c:strCache>
            </c:strRef>
          </c:tx>
          <c:cat>
            <c:numRef>
              <c:f>Sheet1!$A$8:$A$22</c:f>
              <c:numCache>
                <c:formatCode>General</c:formatCode>
                <c:ptCount val="15"/>
                <c:pt idx="0">
                  <c:v>1993</c:v>
                </c:pt>
                <c:pt idx="1">
                  <c:v>1994</c:v>
                </c:pt>
                <c:pt idx="2">
                  <c:v>1995</c:v>
                </c:pt>
                <c:pt idx="3">
                  <c:v>1996</c:v>
                </c:pt>
                <c:pt idx="4">
                  <c:v>1997</c:v>
                </c:pt>
                <c:pt idx="5">
                  <c:v>1998</c:v>
                </c:pt>
                <c:pt idx="6">
                  <c:v>1999</c:v>
                </c:pt>
                <c:pt idx="7">
                  <c:v>2000</c:v>
                </c:pt>
                <c:pt idx="8">
                  <c:v>2001</c:v>
                </c:pt>
                <c:pt idx="9">
                  <c:v>2002</c:v>
                </c:pt>
                <c:pt idx="10">
                  <c:v>2003</c:v>
                </c:pt>
                <c:pt idx="11">
                  <c:v>2004</c:v>
                </c:pt>
                <c:pt idx="12">
                  <c:v>2005</c:v>
                </c:pt>
                <c:pt idx="13">
                  <c:v>2006</c:v>
                </c:pt>
                <c:pt idx="14">
                  <c:v>2007</c:v>
                </c:pt>
              </c:numCache>
            </c:numRef>
          </c:cat>
          <c:val>
            <c:numRef>
              <c:f>Sheet1!$B$8:$B$22</c:f>
              <c:numCache>
                <c:formatCode>0.00%</c:formatCode>
                <c:ptCount val="15"/>
                <c:pt idx="0">
                  <c:v>3.2000000000000021E-2</c:v>
                </c:pt>
                <c:pt idx="1">
                  <c:v>3.5999999999999997E-2</c:v>
                </c:pt>
                <c:pt idx="2">
                  <c:v>3.4000000000000002E-2</c:v>
                </c:pt>
                <c:pt idx="3">
                  <c:v>4.900000000000003E-2</c:v>
                </c:pt>
                <c:pt idx="4">
                  <c:v>4.7000000000000014E-2</c:v>
                </c:pt>
                <c:pt idx="5">
                  <c:v>4.3000000000000003E-2</c:v>
                </c:pt>
                <c:pt idx="6">
                  <c:v>9.6000000000000002E-2</c:v>
                </c:pt>
                <c:pt idx="7">
                  <c:v>0.112</c:v>
                </c:pt>
                <c:pt idx="8">
                  <c:v>9.4000000000000028E-2</c:v>
                </c:pt>
                <c:pt idx="9">
                  <c:v>9.6000000000000002E-2</c:v>
                </c:pt>
                <c:pt idx="10">
                  <c:v>0.10800000000000004</c:v>
                </c:pt>
                <c:pt idx="11">
                  <c:v>9.3000000000000069E-2</c:v>
                </c:pt>
                <c:pt idx="12">
                  <c:v>8.6000000000000021E-2</c:v>
                </c:pt>
                <c:pt idx="13">
                  <c:v>0.11700000000000002</c:v>
                </c:pt>
                <c:pt idx="14">
                  <c:v>0.26700000000000002</c:v>
                </c:pt>
              </c:numCache>
            </c:numRef>
          </c:val>
        </c:ser>
        <c:axId val="52882432"/>
        <c:axId val="53224192"/>
      </c:barChart>
      <c:catAx>
        <c:axId val="52882432"/>
        <c:scaling>
          <c:orientation val="minMax"/>
        </c:scaling>
        <c:axPos val="b"/>
        <c:numFmt formatCode="General" sourceLinked="1"/>
        <c:tickLblPos val="nextTo"/>
        <c:crossAx val="53224192"/>
        <c:crosses val="autoZero"/>
        <c:auto val="1"/>
        <c:lblAlgn val="ctr"/>
        <c:lblOffset val="100"/>
      </c:catAx>
      <c:valAx>
        <c:axId val="53224192"/>
        <c:scaling>
          <c:orientation val="minMax"/>
        </c:scaling>
        <c:axPos val="l"/>
        <c:majorGridlines/>
        <c:numFmt formatCode="0%" sourceLinked="0"/>
        <c:tickLblPos val="nextTo"/>
        <c:crossAx val="52882432"/>
        <c:crosses val="autoZero"/>
        <c:crossBetween val="between"/>
      </c:valAx>
    </c:plotArea>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Fannie and Freddie’s Share</a:t>
            </a:r>
            <a:r>
              <a:rPr lang="en-US" baseline="0" dirty="0" smtClean="0"/>
              <a:t> of Mortgages Targeted to Below-Median Income Buyers</a:t>
            </a:r>
            <a:endParaRPr lang="en-US" dirty="0"/>
          </a:p>
        </c:rich>
      </c:tx>
      <c:layout/>
    </c:title>
    <c:plotArea>
      <c:layout/>
      <c:barChart>
        <c:barDir val="col"/>
        <c:grouping val="clustered"/>
        <c:ser>
          <c:idx val="0"/>
          <c:order val="0"/>
          <c:tx>
            <c:strRef>
              <c:f>Sheet1!$B$4</c:f>
              <c:strCache>
                <c:ptCount val="1"/>
                <c:pt idx="0">
                  <c:v>Incremental GSE Affordable Annual Housing Volume above 30% Historic Baseline/Annual Total Origination Volume</c:v>
                </c:pt>
              </c:strCache>
            </c:strRef>
          </c:tx>
          <c:cat>
            <c:numRef>
              <c:f>Sheet1!$A$5:$A$19</c:f>
              <c:numCache>
                <c:formatCode>General</c:formatCode>
                <c:ptCount val="15"/>
                <c:pt idx="0">
                  <c:v>1993</c:v>
                </c:pt>
                <c:pt idx="1">
                  <c:v>1994</c:v>
                </c:pt>
                <c:pt idx="2">
                  <c:v>1995</c:v>
                </c:pt>
                <c:pt idx="3">
                  <c:v>1996</c:v>
                </c:pt>
                <c:pt idx="4">
                  <c:v>1997</c:v>
                </c:pt>
                <c:pt idx="5">
                  <c:v>1998</c:v>
                </c:pt>
                <c:pt idx="6">
                  <c:v>1999</c:v>
                </c:pt>
                <c:pt idx="7">
                  <c:v>2000</c:v>
                </c:pt>
                <c:pt idx="8">
                  <c:v>2001</c:v>
                </c:pt>
                <c:pt idx="9">
                  <c:v>2002</c:v>
                </c:pt>
                <c:pt idx="10">
                  <c:v>2003</c:v>
                </c:pt>
                <c:pt idx="11">
                  <c:v>2004</c:v>
                </c:pt>
                <c:pt idx="12">
                  <c:v>2005</c:v>
                </c:pt>
                <c:pt idx="13">
                  <c:v>2006</c:v>
                </c:pt>
                <c:pt idx="14">
                  <c:v>2007</c:v>
                </c:pt>
              </c:numCache>
            </c:numRef>
          </c:cat>
          <c:val>
            <c:numRef>
              <c:f>Sheet1!$B$5:$B$19</c:f>
              <c:numCache>
                <c:formatCode>0.00%</c:formatCode>
                <c:ptCount val="15"/>
                <c:pt idx="0">
                  <c:v>1.2E-2</c:v>
                </c:pt>
                <c:pt idx="1">
                  <c:v>4.3999999999999997E-2</c:v>
                </c:pt>
                <c:pt idx="2">
                  <c:v>5.3000000000000012E-2</c:v>
                </c:pt>
                <c:pt idx="3">
                  <c:v>5.1000000000000004E-2</c:v>
                </c:pt>
                <c:pt idx="4">
                  <c:v>4.7000000000000014E-2</c:v>
                </c:pt>
                <c:pt idx="5" formatCode="0%">
                  <c:v>7.0000000000000021E-2</c:v>
                </c:pt>
                <c:pt idx="6">
                  <c:v>7.8000000000000014E-2</c:v>
                </c:pt>
                <c:pt idx="7">
                  <c:v>7.5999999999999998E-2</c:v>
                </c:pt>
                <c:pt idx="8">
                  <c:v>9.8000000000000226E-2</c:v>
                </c:pt>
                <c:pt idx="9">
                  <c:v>0.10299999999999998</c:v>
                </c:pt>
                <c:pt idx="10">
                  <c:v>0.11799999999999998</c:v>
                </c:pt>
                <c:pt idx="11" formatCode="0%">
                  <c:v>9.0000000000000024E-2</c:v>
                </c:pt>
                <c:pt idx="12">
                  <c:v>8.9000000000000065E-2</c:v>
                </c:pt>
                <c:pt idx="13">
                  <c:v>9.5000000000000043E-2</c:v>
                </c:pt>
                <c:pt idx="14">
                  <c:v>0.126</c:v>
                </c:pt>
              </c:numCache>
            </c:numRef>
          </c:val>
        </c:ser>
        <c:axId val="52444544"/>
        <c:axId val="52551680"/>
      </c:barChart>
      <c:catAx>
        <c:axId val="52444544"/>
        <c:scaling>
          <c:orientation val="minMax"/>
        </c:scaling>
        <c:axPos val="b"/>
        <c:numFmt formatCode="General" sourceLinked="1"/>
        <c:tickLblPos val="nextTo"/>
        <c:crossAx val="52551680"/>
        <c:crosses val="autoZero"/>
        <c:auto val="1"/>
        <c:lblAlgn val="ctr"/>
        <c:lblOffset val="100"/>
      </c:catAx>
      <c:valAx>
        <c:axId val="52551680"/>
        <c:scaling>
          <c:orientation val="minMax"/>
        </c:scaling>
        <c:axPos val="l"/>
        <c:majorGridlines/>
        <c:numFmt formatCode="0.00%" sourceLinked="1"/>
        <c:tickLblPos val="nextTo"/>
        <c:crossAx val="52444544"/>
        <c:crosses val="autoZero"/>
        <c:crossBetween val="between"/>
      </c:valAx>
    </c:plotArea>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500" baseline="0"/>
            </a:pPr>
            <a:r>
              <a:rPr lang="en-US" sz="1800" baseline="0" dirty="0" smtClean="0"/>
              <a:t>Private Sector Share of Subprime</a:t>
            </a:r>
            <a:endParaRPr lang="en-US" sz="1800" baseline="0" dirty="0"/>
          </a:p>
        </c:rich>
      </c:tx>
      <c:layout>
        <c:manualLayout>
          <c:xMode val="edge"/>
          <c:yMode val="edge"/>
          <c:x val="0.35633553618297731"/>
          <c:y val="0"/>
        </c:manualLayout>
      </c:layout>
    </c:title>
    <c:plotArea>
      <c:layout/>
      <c:barChart>
        <c:barDir val="col"/>
        <c:grouping val="clustered"/>
        <c:ser>
          <c:idx val="0"/>
          <c:order val="0"/>
          <c:tx>
            <c:strRef>
              <c:f>Sheet1!$B$22</c:f>
              <c:strCache>
                <c:ptCount val="1"/>
                <c:pt idx="0">
                  <c:v>Incremental Self-Denomination Subprime Annual Volume Percentage (net of Fannie/Freddie PMBS subprime purchases) aboce 1992 Baseline of 9% of Total Originations/Annual Total Origination Volume</c:v>
                </c:pt>
              </c:strCache>
            </c:strRef>
          </c:tx>
          <c:spPr>
            <a:solidFill>
              <a:srgbClr val="C00000"/>
            </a:solidFill>
            <a:ln>
              <a:solidFill>
                <a:srgbClr val="C00000"/>
              </a:solidFill>
            </a:ln>
            <a:effectLst>
              <a:outerShdw blurRad="50800" dist="50800" dir="5400000" algn="ctr" rotWithShape="0">
                <a:schemeClr val="bg1"/>
              </a:outerShdw>
            </a:effectLst>
          </c:spPr>
          <c:cat>
            <c:numRef>
              <c:f>Sheet1!$A$23:$A$37</c:f>
              <c:numCache>
                <c:formatCode>General</c:formatCode>
                <c:ptCount val="15"/>
                <c:pt idx="0">
                  <c:v>1993</c:v>
                </c:pt>
                <c:pt idx="1">
                  <c:v>1994</c:v>
                </c:pt>
                <c:pt idx="2">
                  <c:v>1995</c:v>
                </c:pt>
                <c:pt idx="3">
                  <c:v>1996</c:v>
                </c:pt>
                <c:pt idx="4">
                  <c:v>1997</c:v>
                </c:pt>
                <c:pt idx="5">
                  <c:v>1998</c:v>
                </c:pt>
                <c:pt idx="6">
                  <c:v>1999</c:v>
                </c:pt>
                <c:pt idx="7">
                  <c:v>2000</c:v>
                </c:pt>
                <c:pt idx="8">
                  <c:v>2001</c:v>
                </c:pt>
                <c:pt idx="9">
                  <c:v>2002</c:v>
                </c:pt>
                <c:pt idx="10">
                  <c:v>2003</c:v>
                </c:pt>
                <c:pt idx="11">
                  <c:v>2004</c:v>
                </c:pt>
                <c:pt idx="12">
                  <c:v>2005</c:v>
                </c:pt>
                <c:pt idx="13">
                  <c:v>2006</c:v>
                </c:pt>
                <c:pt idx="14">
                  <c:v>2007</c:v>
                </c:pt>
              </c:numCache>
            </c:numRef>
          </c:cat>
          <c:val>
            <c:numRef>
              <c:f>Sheet1!$B$23:$B$37</c:f>
              <c:numCache>
                <c:formatCode>0.00%</c:formatCode>
                <c:ptCount val="15"/>
                <c:pt idx="0">
                  <c:v>-6.0000000000000079E-3</c:v>
                </c:pt>
                <c:pt idx="1">
                  <c:v>6.0000000000000079E-3</c:v>
                </c:pt>
                <c:pt idx="2">
                  <c:v>5.000000000000007E-3</c:v>
                </c:pt>
                <c:pt idx="3" formatCode="0%">
                  <c:v>0</c:v>
                </c:pt>
                <c:pt idx="4">
                  <c:v>6.0000000000000079E-3</c:v>
                </c:pt>
                <c:pt idx="5">
                  <c:v>-9.0000000000000028E-3</c:v>
                </c:pt>
                <c:pt idx="6">
                  <c:v>-4.000000000000007E-3</c:v>
                </c:pt>
                <c:pt idx="7">
                  <c:v>-5.000000000000007E-3</c:v>
                </c:pt>
                <c:pt idx="8">
                  <c:v>-2.4E-2</c:v>
                </c:pt>
                <c:pt idx="9">
                  <c:v>-3.3000000000000002E-2</c:v>
                </c:pt>
                <c:pt idx="10">
                  <c:v>-3.1000000000000041E-2</c:v>
                </c:pt>
                <c:pt idx="11">
                  <c:v>3.4000000000000002E-2</c:v>
                </c:pt>
                <c:pt idx="12">
                  <c:v>5.7000000000000023E-2</c:v>
                </c:pt>
                <c:pt idx="13">
                  <c:v>7.5000000000000011E-2</c:v>
                </c:pt>
                <c:pt idx="14">
                  <c:v>-3.6999999999999998E-2</c:v>
                </c:pt>
              </c:numCache>
            </c:numRef>
          </c:val>
        </c:ser>
        <c:axId val="72656000"/>
        <c:axId val="72667520"/>
      </c:barChart>
      <c:catAx>
        <c:axId val="72656000"/>
        <c:scaling>
          <c:orientation val="minMax"/>
        </c:scaling>
        <c:axPos val="b"/>
        <c:numFmt formatCode="General" sourceLinked="1"/>
        <c:tickLblPos val="nextTo"/>
        <c:crossAx val="72667520"/>
        <c:crosses val="autoZero"/>
        <c:auto val="1"/>
        <c:lblAlgn val="ctr"/>
        <c:lblOffset val="100"/>
      </c:catAx>
      <c:valAx>
        <c:axId val="72667520"/>
        <c:scaling>
          <c:orientation val="minMax"/>
          <c:max val="7.5000000000000011E-2"/>
          <c:min val="-0.05"/>
        </c:scaling>
        <c:axPos val="l"/>
        <c:majorGridlines/>
        <c:numFmt formatCode="0.00%" sourceLinked="1"/>
        <c:tickLblPos val="nextTo"/>
        <c:crossAx val="72656000"/>
        <c:crosses val="autoZero"/>
        <c:crossBetween val="between"/>
        <c:majorUnit val="2.5000000000000012E-2"/>
      </c:valAx>
    </c:plotArea>
    <c:plotVisOnly val="1"/>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sz="1800" b="1" dirty="0" smtClean="0"/>
              <a:t>Share of NTM’s: Fannie/Freddie vs. Private Sector</a:t>
            </a:r>
            <a:endParaRPr lang="en-US" sz="1800" b="1" dirty="0"/>
          </a:p>
        </c:rich>
      </c:tx>
      <c:layout/>
    </c:title>
    <c:plotArea>
      <c:layout/>
      <c:barChart>
        <c:barDir val="col"/>
        <c:grouping val="clustered"/>
        <c:ser>
          <c:idx val="0"/>
          <c:order val="0"/>
          <c:tx>
            <c:strRef>
              <c:f>Sheet1!$B$4</c:f>
              <c:strCache>
                <c:ptCount val="1"/>
                <c:pt idx="0">
                  <c:v>Incremental GSE Affordable Annual Housing Volume above 30% Historic Baseline/Annual Total Origination Volume</c:v>
                </c:pt>
              </c:strCache>
            </c:strRef>
          </c:tx>
          <c:cat>
            <c:numRef>
              <c:f>Sheet1!$A$5:$A$19</c:f>
              <c:numCache>
                <c:formatCode>General</c:formatCode>
                <c:ptCount val="15"/>
                <c:pt idx="0">
                  <c:v>1993</c:v>
                </c:pt>
                <c:pt idx="1">
                  <c:v>1994</c:v>
                </c:pt>
                <c:pt idx="2">
                  <c:v>1995</c:v>
                </c:pt>
                <c:pt idx="3">
                  <c:v>1996</c:v>
                </c:pt>
                <c:pt idx="4">
                  <c:v>1997</c:v>
                </c:pt>
                <c:pt idx="5">
                  <c:v>1998</c:v>
                </c:pt>
                <c:pt idx="6">
                  <c:v>1999</c:v>
                </c:pt>
                <c:pt idx="7">
                  <c:v>2000</c:v>
                </c:pt>
                <c:pt idx="8">
                  <c:v>2001</c:v>
                </c:pt>
                <c:pt idx="9">
                  <c:v>2002</c:v>
                </c:pt>
                <c:pt idx="10">
                  <c:v>2003</c:v>
                </c:pt>
                <c:pt idx="11">
                  <c:v>2004</c:v>
                </c:pt>
                <c:pt idx="12">
                  <c:v>2005</c:v>
                </c:pt>
                <c:pt idx="13">
                  <c:v>2006</c:v>
                </c:pt>
                <c:pt idx="14">
                  <c:v>2007</c:v>
                </c:pt>
              </c:numCache>
            </c:numRef>
          </c:cat>
          <c:val>
            <c:numRef>
              <c:f>Sheet1!$B$5:$B$19</c:f>
              <c:numCache>
                <c:formatCode>0.00%</c:formatCode>
                <c:ptCount val="15"/>
                <c:pt idx="0">
                  <c:v>1.2E-2</c:v>
                </c:pt>
                <c:pt idx="1">
                  <c:v>4.3999999999999997E-2</c:v>
                </c:pt>
                <c:pt idx="2">
                  <c:v>5.3000000000000012E-2</c:v>
                </c:pt>
                <c:pt idx="3">
                  <c:v>5.1000000000000004E-2</c:v>
                </c:pt>
                <c:pt idx="4">
                  <c:v>4.7000000000000014E-2</c:v>
                </c:pt>
                <c:pt idx="5" formatCode="0%">
                  <c:v>7.0000000000000021E-2</c:v>
                </c:pt>
                <c:pt idx="6">
                  <c:v>7.8000000000000014E-2</c:v>
                </c:pt>
                <c:pt idx="7">
                  <c:v>7.5999999999999998E-2</c:v>
                </c:pt>
                <c:pt idx="8">
                  <c:v>9.8000000000000184E-2</c:v>
                </c:pt>
                <c:pt idx="9">
                  <c:v>0.10299999999999998</c:v>
                </c:pt>
                <c:pt idx="10">
                  <c:v>0.11799999999999998</c:v>
                </c:pt>
                <c:pt idx="11" formatCode="0%">
                  <c:v>9.0000000000000024E-2</c:v>
                </c:pt>
                <c:pt idx="12">
                  <c:v>8.9000000000000065E-2</c:v>
                </c:pt>
                <c:pt idx="13">
                  <c:v>9.5000000000000043E-2</c:v>
                </c:pt>
                <c:pt idx="14">
                  <c:v>0.126</c:v>
                </c:pt>
              </c:numCache>
            </c:numRef>
          </c:val>
        </c:ser>
        <c:ser>
          <c:idx val="1"/>
          <c:order val="1"/>
          <c:tx>
            <c:strRef>
              <c:f>Sheet1!$C$4</c:f>
              <c:strCache>
                <c:ptCount val="1"/>
                <c:pt idx="0">
                  <c:v>Incremental Self-Denomination Subprime Annual Volume Percentage (net of Fannie/Freddie PMBS subprime purchases) above 1992 Baseline of 9% of Total Originations/Annual Total Origination Volume</c:v>
                </c:pt>
              </c:strCache>
            </c:strRef>
          </c:tx>
          <c:spPr>
            <a:solidFill>
              <a:srgbClr val="C00000"/>
            </a:solidFill>
          </c:spPr>
          <c:cat>
            <c:numRef>
              <c:f>Sheet1!$A$5:$A$19</c:f>
              <c:numCache>
                <c:formatCode>General</c:formatCode>
                <c:ptCount val="15"/>
                <c:pt idx="0">
                  <c:v>1993</c:v>
                </c:pt>
                <c:pt idx="1">
                  <c:v>1994</c:v>
                </c:pt>
                <c:pt idx="2">
                  <c:v>1995</c:v>
                </c:pt>
                <c:pt idx="3">
                  <c:v>1996</c:v>
                </c:pt>
                <c:pt idx="4">
                  <c:v>1997</c:v>
                </c:pt>
                <c:pt idx="5">
                  <c:v>1998</c:v>
                </c:pt>
                <c:pt idx="6">
                  <c:v>1999</c:v>
                </c:pt>
                <c:pt idx="7">
                  <c:v>2000</c:v>
                </c:pt>
                <c:pt idx="8">
                  <c:v>2001</c:v>
                </c:pt>
                <c:pt idx="9">
                  <c:v>2002</c:v>
                </c:pt>
                <c:pt idx="10">
                  <c:v>2003</c:v>
                </c:pt>
                <c:pt idx="11">
                  <c:v>2004</c:v>
                </c:pt>
                <c:pt idx="12">
                  <c:v>2005</c:v>
                </c:pt>
                <c:pt idx="13">
                  <c:v>2006</c:v>
                </c:pt>
                <c:pt idx="14">
                  <c:v>2007</c:v>
                </c:pt>
              </c:numCache>
            </c:numRef>
          </c:cat>
          <c:val>
            <c:numRef>
              <c:f>Sheet1!$C$5:$C$19</c:f>
              <c:numCache>
                <c:formatCode>0.00%</c:formatCode>
                <c:ptCount val="15"/>
                <c:pt idx="0">
                  <c:v>-6.0000000000000079E-3</c:v>
                </c:pt>
                <c:pt idx="1">
                  <c:v>6.0000000000000079E-3</c:v>
                </c:pt>
                <c:pt idx="2">
                  <c:v>5.000000000000007E-3</c:v>
                </c:pt>
                <c:pt idx="3" formatCode="0%">
                  <c:v>0</c:v>
                </c:pt>
                <c:pt idx="4">
                  <c:v>6.0000000000000079E-3</c:v>
                </c:pt>
                <c:pt idx="5">
                  <c:v>-9.0000000000000028E-3</c:v>
                </c:pt>
                <c:pt idx="6">
                  <c:v>-4.000000000000007E-3</c:v>
                </c:pt>
                <c:pt idx="7">
                  <c:v>-5.000000000000007E-3</c:v>
                </c:pt>
                <c:pt idx="8">
                  <c:v>-2.4E-2</c:v>
                </c:pt>
                <c:pt idx="9">
                  <c:v>-3.3000000000000002E-2</c:v>
                </c:pt>
                <c:pt idx="10">
                  <c:v>-3.1000000000000041E-2</c:v>
                </c:pt>
                <c:pt idx="11">
                  <c:v>3.4000000000000002E-2</c:v>
                </c:pt>
                <c:pt idx="12">
                  <c:v>5.7000000000000023E-2</c:v>
                </c:pt>
                <c:pt idx="13">
                  <c:v>7.5000000000000011E-2</c:v>
                </c:pt>
                <c:pt idx="14">
                  <c:v>-3.6999999999999998E-2</c:v>
                </c:pt>
              </c:numCache>
            </c:numRef>
          </c:val>
        </c:ser>
        <c:gapWidth val="75"/>
        <c:overlap val="-25"/>
        <c:axId val="57937280"/>
        <c:axId val="57975936"/>
      </c:barChart>
      <c:catAx>
        <c:axId val="57937280"/>
        <c:scaling>
          <c:orientation val="minMax"/>
        </c:scaling>
        <c:axPos val="b"/>
        <c:numFmt formatCode="General" sourceLinked="1"/>
        <c:majorTickMark val="none"/>
        <c:tickLblPos val="nextTo"/>
        <c:crossAx val="57975936"/>
        <c:crosses val="autoZero"/>
        <c:auto val="1"/>
        <c:lblAlgn val="ctr"/>
        <c:lblOffset val="100"/>
      </c:catAx>
      <c:valAx>
        <c:axId val="57975936"/>
        <c:scaling>
          <c:orientation val="minMax"/>
          <c:min val="-4.0000000000000022E-2"/>
        </c:scaling>
        <c:axPos val="l"/>
        <c:majorGridlines/>
        <c:numFmt formatCode="0.00%" sourceLinked="1"/>
        <c:majorTickMark val="none"/>
        <c:tickLblPos val="nextTo"/>
        <c:spPr>
          <a:ln w="9525">
            <a:noFill/>
          </a:ln>
        </c:spPr>
        <c:crossAx val="57937280"/>
        <c:crosses val="autoZero"/>
        <c:crossBetween val="between"/>
      </c:valAx>
    </c:plotArea>
    <c:legend>
      <c:legendPos val="b"/>
      <c:layout>
        <c:manualLayout>
          <c:xMode val="edge"/>
          <c:yMode val="edge"/>
          <c:x val="5.3076668096748512E-2"/>
          <c:y val="0.88278057742782168"/>
          <c:w val="0.89384666380650302"/>
          <c:h val="0.11721942257217847"/>
        </c:manualLayout>
      </c:layout>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9548BD-DCB2-4BE4-918B-2A1ECC0CC1FE}" type="datetimeFigureOut">
              <a:rPr lang="en-US" smtClean="0"/>
              <a:pPr/>
              <a:t>6/7/2012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1A8C8E-42FF-4FF4-B6CC-8B3C2A0C383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79769" y="8687972"/>
            <a:ext cx="2973487" cy="454466"/>
          </a:xfrm>
          <a:prstGeom prst="rect">
            <a:avLst/>
          </a:prstGeom>
          <a:noFill/>
          <a:ln w="9525">
            <a:noFill/>
            <a:round/>
            <a:headEnd/>
            <a:tailEnd/>
          </a:ln>
        </p:spPr>
        <p:txBody>
          <a:bodyPr lIns="0" tIns="0" rIns="0" bIns="0" anchor="b"/>
          <a:lstStyle/>
          <a:p>
            <a:pPr algn="r">
              <a:lnSpc>
                <a:spcPct val="95000"/>
              </a:lnSpc>
              <a:buClr>
                <a:srgbClr val="000000"/>
              </a:buClr>
              <a:buSzPct val="100000"/>
              <a:tabLst>
                <a:tab pos="716009" algn="l"/>
                <a:tab pos="1432019" algn="l"/>
                <a:tab pos="2148028" algn="l"/>
                <a:tab pos="2864038" algn="l"/>
              </a:tabLst>
            </a:pPr>
            <a:fld id="{34829230-4EC0-487F-BDDF-F6F120C36AC2}" type="slidenum">
              <a:rPr lang="en-US" sz="1400">
                <a:solidFill>
                  <a:srgbClr val="000000"/>
                </a:solidFill>
                <a:cs typeface="Lucida Sans Unicode" pitchFamily="34" charset="0"/>
              </a:rPr>
              <a:pPr algn="r">
                <a:lnSpc>
                  <a:spcPct val="95000"/>
                </a:lnSpc>
                <a:buClr>
                  <a:srgbClr val="000000"/>
                </a:buClr>
                <a:buSzPct val="100000"/>
                <a:tabLst>
                  <a:tab pos="716009" algn="l"/>
                  <a:tab pos="1432019" algn="l"/>
                  <a:tab pos="2148028" algn="l"/>
                  <a:tab pos="2864038" algn="l"/>
                </a:tabLst>
              </a:pPr>
              <a:t>10</a:t>
            </a:fld>
            <a:endParaRPr lang="en-US" sz="1400" dirty="0">
              <a:solidFill>
                <a:srgbClr val="000000"/>
              </a:solidFill>
              <a:cs typeface="Lucida Sans Unicode" pitchFamily="34" charset="0"/>
            </a:endParaRPr>
          </a:p>
        </p:txBody>
      </p:sp>
      <p:sp>
        <p:nvSpPr>
          <p:cNvPr id="50179" name="Rectangle 1"/>
          <p:cNvSpPr>
            <a:spLocks noGrp="1" noRot="1" noChangeAspect="1" noChangeArrowheads="1" noTextEdit="1"/>
          </p:cNvSpPr>
          <p:nvPr>
            <p:ph type="sldImg"/>
          </p:nvPr>
        </p:nvSpPr>
        <p:spPr>
          <a:xfrm>
            <a:off x="1113476" y="694976"/>
            <a:ext cx="4627885" cy="3428023"/>
          </a:xfrm>
          <a:solidFill>
            <a:srgbClr val="FFFFFF"/>
          </a:solidFill>
          <a:ln>
            <a:solidFill>
              <a:srgbClr val="000000"/>
            </a:solidFill>
            <a:miter lim="800000"/>
          </a:ln>
        </p:spPr>
      </p:sp>
      <p:sp>
        <p:nvSpPr>
          <p:cNvPr id="50180" name="Rectangle 2"/>
          <p:cNvSpPr>
            <a:spLocks noGrp="1" noChangeArrowheads="1"/>
          </p:cNvSpPr>
          <p:nvPr>
            <p:ph type="body" idx="1"/>
          </p:nvPr>
        </p:nvSpPr>
        <p:spPr>
          <a:xfrm>
            <a:off x="686433" y="4344767"/>
            <a:ext cx="5481971" cy="4113628"/>
          </a:xfrm>
          <a:noFill/>
          <a:ln/>
        </p:spPr>
        <p:txBody>
          <a:bodyPr wrap="none" anchor="ctr"/>
          <a:lstStyle/>
          <a:p>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5432D1B-5796-4A2C-9683-2821D7F82EC2}" type="datetimeFigureOut">
              <a:rPr lang="en-US" smtClean="0"/>
              <a:pPr/>
              <a:t>6/7/2012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9142B1-9726-4D81-AE39-4A37D596200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432D1B-5796-4A2C-9683-2821D7F82EC2}" type="datetimeFigureOut">
              <a:rPr lang="en-US" smtClean="0"/>
              <a:pPr/>
              <a:t>6/7/2012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9142B1-9726-4D81-AE39-4A37D596200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432D1B-5796-4A2C-9683-2821D7F82EC2}" type="datetimeFigureOut">
              <a:rPr lang="en-US" smtClean="0"/>
              <a:pPr/>
              <a:t>6/7/2012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9142B1-9726-4D81-AE39-4A37D596200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432D1B-5796-4A2C-9683-2821D7F82EC2}" type="datetimeFigureOut">
              <a:rPr lang="en-US" smtClean="0"/>
              <a:pPr/>
              <a:t>6/7/2012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9142B1-9726-4D81-AE39-4A37D596200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432D1B-5796-4A2C-9683-2821D7F82EC2}" type="datetimeFigureOut">
              <a:rPr lang="en-US" smtClean="0"/>
              <a:pPr/>
              <a:t>6/7/2012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9142B1-9726-4D81-AE39-4A37D596200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5432D1B-5796-4A2C-9683-2821D7F82EC2}" type="datetimeFigureOut">
              <a:rPr lang="en-US" smtClean="0"/>
              <a:pPr/>
              <a:t>6/7/2012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9142B1-9726-4D81-AE39-4A37D596200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5432D1B-5796-4A2C-9683-2821D7F82EC2}" type="datetimeFigureOut">
              <a:rPr lang="en-US" smtClean="0"/>
              <a:pPr/>
              <a:t>6/7/2012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9142B1-9726-4D81-AE39-4A37D596200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5432D1B-5796-4A2C-9683-2821D7F82EC2}" type="datetimeFigureOut">
              <a:rPr lang="en-US" smtClean="0"/>
              <a:pPr/>
              <a:t>6/7/2012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9142B1-9726-4D81-AE39-4A37D596200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432D1B-5796-4A2C-9683-2821D7F82EC2}" type="datetimeFigureOut">
              <a:rPr lang="en-US" smtClean="0"/>
              <a:pPr/>
              <a:t>6/7/2012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9142B1-9726-4D81-AE39-4A37D596200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432D1B-5796-4A2C-9683-2821D7F82EC2}" type="datetimeFigureOut">
              <a:rPr lang="en-US" smtClean="0"/>
              <a:pPr/>
              <a:t>6/7/2012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9142B1-9726-4D81-AE39-4A37D596200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432D1B-5796-4A2C-9683-2821D7F82EC2}" type="datetimeFigureOut">
              <a:rPr lang="en-US" smtClean="0"/>
              <a:pPr/>
              <a:t>6/7/2012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9142B1-9726-4D81-AE39-4A37D596200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432D1B-5796-4A2C-9683-2821D7F82EC2}" type="datetimeFigureOut">
              <a:rPr lang="en-US" smtClean="0"/>
              <a:pPr/>
              <a:t>6/7/2012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9142B1-9726-4D81-AE39-4A37D596200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BUBBLE TROUBLE</a:t>
            </a:r>
            <a:endParaRPr lang="en-US" dirty="0"/>
          </a:p>
        </p:txBody>
      </p:sp>
      <p:sp>
        <p:nvSpPr>
          <p:cNvPr id="3" name="Subtitle 2"/>
          <p:cNvSpPr>
            <a:spLocks noGrp="1"/>
          </p:cNvSpPr>
          <p:nvPr>
            <p:ph type="subTitle" idx="1"/>
          </p:nvPr>
        </p:nvSpPr>
        <p:spPr>
          <a:xfrm>
            <a:off x="1371600" y="3429000"/>
            <a:ext cx="6400800" cy="2514600"/>
          </a:xfrm>
        </p:spPr>
        <p:txBody>
          <a:bodyPr>
            <a:normAutofit fontScale="77500" lnSpcReduction="20000"/>
          </a:bodyPr>
          <a:lstStyle/>
          <a:p>
            <a:r>
              <a:rPr lang="en-US" b="1" dirty="0" smtClean="0"/>
              <a:t>Myths and Realities of the Failure of </a:t>
            </a:r>
            <a:r>
              <a:rPr lang="en-US" b="1" dirty="0" err="1" smtClean="0"/>
              <a:t>C</a:t>
            </a:r>
            <a:r>
              <a:rPr lang="en-US" b="1" i="1" dirty="0" err="1" smtClean="0"/>
              <a:t>R</a:t>
            </a:r>
            <a:r>
              <a:rPr lang="en-US" b="1" dirty="0" err="1" smtClean="0"/>
              <a:t>apitalism</a:t>
            </a:r>
            <a:r>
              <a:rPr lang="en-US" b="1" dirty="0" smtClean="0"/>
              <a:t> that Caused the Great </a:t>
            </a:r>
            <a:r>
              <a:rPr lang="en-US" b="1" dirty="0" smtClean="0"/>
              <a:t>Recession</a:t>
            </a:r>
          </a:p>
          <a:p>
            <a:endParaRPr lang="en-US" b="1" dirty="0" smtClean="0"/>
          </a:p>
          <a:p>
            <a:r>
              <a:rPr lang="en-US" b="1" dirty="0" smtClean="0"/>
              <a:t>Gene Epstein</a:t>
            </a:r>
          </a:p>
          <a:p>
            <a:r>
              <a:rPr lang="en-US" b="1" dirty="0" smtClean="0"/>
              <a:t> gene.epstein@gmail.com</a:t>
            </a:r>
            <a:endParaRPr lang="en-US" b="1" dirty="0" smtClean="0"/>
          </a:p>
          <a:p>
            <a:r>
              <a:rPr lang="en-US" b="1" dirty="0" err="1" smtClean="0"/>
              <a:t>Junto</a:t>
            </a:r>
            <a:r>
              <a:rPr lang="en-US" b="1" dirty="0" smtClean="0"/>
              <a:t>, July 7 </a:t>
            </a:r>
            <a:r>
              <a:rPr lang="en-US" b="1" dirty="0" smtClean="0"/>
              <a:t>2012</a:t>
            </a:r>
          </a:p>
          <a:p>
            <a:endParaRPr lang="en-US" b="1" dirty="0" smtClean="0"/>
          </a:p>
          <a:p>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321520" y="549955"/>
            <a:ext cx="8228028" cy="1142762"/>
          </a:xfrm>
          <a:prstGeom prst="rect">
            <a:avLst/>
          </a:prstGeom>
          <a:noFill/>
          <a:ln w="9525">
            <a:noFill/>
            <a:round/>
            <a:headEnd/>
            <a:tailEnd/>
          </a:ln>
        </p:spPr>
        <p:txBody>
          <a:bodyPr lIns="0" tIns="0" rIns="0" bIns="0" anchor="ctr"/>
          <a:lstStyle/>
          <a:p>
            <a:pPr algn="ctr">
              <a:lnSpc>
                <a:spcPct val="101000"/>
              </a:lnSpc>
              <a:buClr>
                <a:srgbClr val="000000"/>
              </a:buClr>
              <a:buSzPct val="100000"/>
              <a:tabLst>
                <a:tab pos="1851660" algn="l"/>
                <a:tab pos="2263140" algn="l"/>
                <a:tab pos="2674620" algn="l"/>
                <a:tab pos="3086100" algn="l"/>
                <a:tab pos="3497580" algn="l"/>
                <a:tab pos="3909060" algn="l"/>
                <a:tab pos="4320540" algn="l"/>
                <a:tab pos="4732020" algn="l"/>
                <a:tab pos="5143500" algn="l"/>
                <a:tab pos="5554980" algn="l"/>
                <a:tab pos="5966460" algn="l"/>
                <a:tab pos="6377940" algn="l"/>
                <a:tab pos="6789420" algn="l"/>
                <a:tab pos="7200900" algn="l"/>
                <a:tab pos="7612380" algn="l"/>
                <a:tab pos="8023860" algn="l"/>
                <a:tab pos="8435340" algn="l"/>
                <a:tab pos="8846820" algn="l"/>
                <a:tab pos="9258300" algn="l"/>
                <a:tab pos="9669780" algn="l"/>
                <a:tab pos="10081260" algn="l"/>
              </a:tabLst>
            </a:pPr>
            <a:r>
              <a:rPr lang="en-US" sz="4000" dirty="0" err="1">
                <a:solidFill>
                  <a:srgbClr val="000080"/>
                </a:solidFill>
                <a:latin typeface="Verdana" pitchFamily="34" charset="0"/>
              </a:rPr>
              <a:t>Krugman</a:t>
            </a:r>
            <a:r>
              <a:rPr lang="en-US" sz="4000" dirty="0">
                <a:solidFill>
                  <a:srgbClr val="000080"/>
                </a:solidFill>
                <a:latin typeface="Verdana" pitchFamily="34" charset="0"/>
              </a:rPr>
              <a:t> on the Fed</a:t>
            </a:r>
          </a:p>
        </p:txBody>
      </p:sp>
      <p:sp>
        <p:nvSpPr>
          <p:cNvPr id="17411" name="Text Box 2"/>
          <p:cNvSpPr txBox="1">
            <a:spLocks noChangeArrowheads="1"/>
          </p:cNvSpPr>
          <p:nvPr/>
        </p:nvSpPr>
        <p:spPr bwMode="auto">
          <a:xfrm>
            <a:off x="663044" y="1604152"/>
            <a:ext cx="7749322" cy="4523908"/>
          </a:xfrm>
          <a:prstGeom prst="rect">
            <a:avLst/>
          </a:prstGeom>
          <a:noFill/>
          <a:ln w="9525">
            <a:noFill/>
            <a:round/>
            <a:headEnd/>
            <a:tailEnd/>
          </a:ln>
        </p:spPr>
        <p:txBody>
          <a:bodyPr lIns="0" tIns="0" rIns="0" bIns="0"/>
          <a:lstStyle/>
          <a:p>
            <a:pPr>
              <a:lnSpc>
                <a:spcPct val="150000"/>
              </a:lnSpc>
              <a:spcAft>
                <a:spcPts val="1272"/>
              </a:spcAft>
              <a:buClr>
                <a:srgbClr val="000000"/>
              </a:buClr>
              <a:buSzPct val="100000"/>
              <a:tabLst>
                <a:tab pos="308610" algn="l"/>
                <a:tab pos="410052" algn="l"/>
                <a:tab pos="821532" algn="l"/>
                <a:tab pos="1233012" algn="l"/>
                <a:tab pos="1644492" algn="l"/>
                <a:tab pos="2055972" algn="l"/>
                <a:tab pos="2467452" algn="l"/>
                <a:tab pos="2878932" algn="l"/>
                <a:tab pos="3290412" algn="l"/>
                <a:tab pos="3701892" algn="l"/>
                <a:tab pos="4113372" algn="l"/>
                <a:tab pos="4524852" algn="l"/>
                <a:tab pos="4936332" algn="l"/>
                <a:tab pos="5347812" algn="l"/>
                <a:tab pos="5759292" algn="l"/>
                <a:tab pos="6170772" algn="l"/>
                <a:tab pos="6582252" algn="l"/>
                <a:tab pos="6993732" algn="l"/>
                <a:tab pos="7405212" algn="l"/>
                <a:tab pos="7816692" algn="l"/>
                <a:tab pos="8228172" algn="l"/>
              </a:tabLst>
            </a:pPr>
            <a:r>
              <a:rPr lang="en-US" sz="2000" dirty="0">
                <a:solidFill>
                  <a:srgbClr val="000000"/>
                </a:solidFill>
                <a:latin typeface="Verdana" pitchFamily="34" charset="0"/>
              </a:rPr>
              <a:t>    …[M]</a:t>
            </a:r>
            <a:r>
              <a:rPr lang="en-US" sz="2000" dirty="0" err="1">
                <a:solidFill>
                  <a:srgbClr val="000000"/>
                </a:solidFill>
                <a:latin typeface="Verdana" pitchFamily="34" charset="0"/>
              </a:rPr>
              <a:t>acroeconomists</a:t>
            </a:r>
            <a:r>
              <a:rPr lang="en-US" sz="2000" dirty="0">
                <a:solidFill>
                  <a:srgbClr val="000000"/>
                </a:solidFill>
                <a:latin typeface="Verdana" pitchFamily="34" charset="0"/>
              </a:rPr>
              <a:t> were divided in their views. But the main division was between those who insisted that free-market economies never go astray and those who believed that economies may stray now and then but that any major deviations from the path of prosperity could and would be corrected by </a:t>
            </a:r>
            <a:r>
              <a:rPr lang="en-US" sz="2000" i="1" dirty="0">
                <a:solidFill>
                  <a:srgbClr val="000000"/>
                </a:solidFill>
                <a:latin typeface="Verdana" pitchFamily="34" charset="0"/>
              </a:rPr>
              <a:t>the all-powerful Fed</a:t>
            </a:r>
            <a:r>
              <a:rPr lang="en-US" sz="2000" dirty="0">
                <a:solidFill>
                  <a:srgbClr val="000000"/>
                </a:solidFill>
                <a:latin typeface="Verdana" pitchFamily="34" charset="0"/>
              </a:rPr>
              <a:t>. Neither side was prepared to cope with an economy that went off the rails </a:t>
            </a:r>
            <a:r>
              <a:rPr lang="en-US" sz="2000" i="1" dirty="0">
                <a:solidFill>
                  <a:srgbClr val="000000"/>
                </a:solidFill>
                <a:latin typeface="Verdana" pitchFamily="34" charset="0"/>
              </a:rPr>
              <a:t>despite the Fed’s best efforts </a:t>
            </a:r>
            <a:r>
              <a:rPr lang="en-US" sz="2000" dirty="0">
                <a:solidFill>
                  <a:srgbClr val="000000"/>
                </a:solidFill>
                <a:latin typeface="Verdana" pitchFamily="34" charset="0"/>
              </a:rPr>
              <a:t>[italics added]</a:t>
            </a:r>
          </a:p>
        </p:txBody>
      </p:sp>
      <p:sp>
        <p:nvSpPr>
          <p:cNvPr id="17412" name="Rectangle 3"/>
          <p:cNvSpPr>
            <a:spLocks noChangeArrowheads="1"/>
          </p:cNvSpPr>
          <p:nvPr/>
        </p:nvSpPr>
        <p:spPr bwMode="auto">
          <a:xfrm>
            <a:off x="4228332" y="5486686"/>
            <a:ext cx="4184034" cy="731383"/>
          </a:xfrm>
          <a:prstGeom prst="rect">
            <a:avLst/>
          </a:prstGeom>
          <a:noFill/>
          <a:ln w="9525">
            <a:noFill/>
            <a:round/>
            <a:headEnd/>
            <a:tailEnd/>
          </a:ln>
        </p:spPr>
        <p:txBody>
          <a:bodyPr lIns="80991" tIns="42115" rIns="80991" bIns="42115">
            <a:spAutoFit/>
          </a:bodyPr>
          <a:lstStyle/>
          <a:p>
            <a:pPr>
              <a:lnSpc>
                <a:spcPct val="150000"/>
              </a:lnSpc>
              <a:buClr>
                <a:srgbClr val="000000"/>
              </a:buClr>
              <a:buSzPct val="100000"/>
              <a:tabLst>
                <a:tab pos="0" algn="l"/>
                <a:tab pos="411480" algn="l"/>
                <a:tab pos="822960" algn="l"/>
                <a:tab pos="1234440" algn="l"/>
                <a:tab pos="1645920" algn="l"/>
                <a:tab pos="2057400" algn="l"/>
                <a:tab pos="2468880" algn="l"/>
                <a:tab pos="2880360" algn="l"/>
                <a:tab pos="3291840" algn="l"/>
                <a:tab pos="3703320" algn="l"/>
                <a:tab pos="4114800" algn="l"/>
                <a:tab pos="4526280" algn="l"/>
                <a:tab pos="4937760" algn="l"/>
                <a:tab pos="5349240" algn="l"/>
                <a:tab pos="5760720" algn="l"/>
                <a:tab pos="6172200" algn="l"/>
                <a:tab pos="6583680" algn="l"/>
                <a:tab pos="6995160" algn="l"/>
                <a:tab pos="7406640" algn="l"/>
                <a:tab pos="7818120" algn="l"/>
                <a:tab pos="8229600" algn="l"/>
              </a:tabLst>
            </a:pPr>
            <a:r>
              <a:rPr lang="en-US" sz="1400" i="1" dirty="0">
                <a:solidFill>
                  <a:srgbClr val="7F7F7F"/>
                </a:solidFill>
                <a:latin typeface="Verdana" pitchFamily="34" charset="0"/>
              </a:rPr>
              <a:t>--</a:t>
            </a:r>
            <a:r>
              <a:rPr lang="en-US" sz="1400" dirty="0">
                <a:solidFill>
                  <a:srgbClr val="7F7F7F"/>
                </a:solidFill>
                <a:latin typeface="Verdana" pitchFamily="34" charset="0"/>
              </a:rPr>
              <a:t>”How Did Economists Get It So Wrong?” </a:t>
            </a:r>
            <a:br>
              <a:rPr lang="en-US" sz="1400" dirty="0">
                <a:solidFill>
                  <a:srgbClr val="7F7F7F"/>
                </a:solidFill>
                <a:latin typeface="Verdana" pitchFamily="34" charset="0"/>
              </a:rPr>
            </a:br>
            <a:r>
              <a:rPr lang="en-US" sz="1400" dirty="0">
                <a:solidFill>
                  <a:srgbClr val="7F7F7F"/>
                </a:solidFill>
                <a:latin typeface="Verdana" pitchFamily="34" charset="0"/>
              </a:rPr>
              <a:t>	New York Times Magazine, Sept 6, 2007</a:t>
            </a:r>
            <a:r>
              <a:rPr lang="en-US" sz="1400" i="1" dirty="0">
                <a:solidFill>
                  <a:srgbClr val="7F7F7F"/>
                </a:solidFill>
                <a:latin typeface="Verdana" pitchFamily="34" charset="0"/>
              </a:rPr>
              <a:t> </a:t>
            </a:r>
          </a:p>
        </p:txBody>
      </p:sp>
    </p:spTree>
  </p:cSld>
  <p:clrMapOvr>
    <a:masterClrMapping/>
  </p:clrMapOvr>
  <p:transition>
    <p:fade/>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685800"/>
            <a:ext cx="4572000" cy="3785652"/>
          </a:xfrm>
          <a:prstGeom prst="rect">
            <a:avLst/>
          </a:prstGeom>
        </p:spPr>
        <p:txBody>
          <a:bodyPr wrap="square">
            <a:spAutoFit/>
          </a:bodyPr>
          <a:lstStyle/>
          <a:p>
            <a:r>
              <a:rPr lang="en-US" sz="2400" dirty="0" smtClean="0"/>
              <a:t>“To fight this recession the Fed needs more than a snapback; it needs soaring household spending to offset moribund business investment. And to do that, as Paul </a:t>
            </a:r>
            <a:r>
              <a:rPr lang="en-US" sz="2400" dirty="0" err="1" smtClean="0"/>
              <a:t>McCulley</a:t>
            </a:r>
            <a:r>
              <a:rPr lang="en-US" sz="2400" dirty="0" smtClean="0"/>
              <a:t> of </a:t>
            </a:r>
            <a:r>
              <a:rPr lang="en-US" sz="2400" dirty="0" err="1" smtClean="0"/>
              <a:t>Pimco</a:t>
            </a:r>
            <a:r>
              <a:rPr lang="en-US" sz="2400" dirty="0" smtClean="0"/>
              <a:t> put it, Alan Greenspan needs to create a housing bubble to replace the </a:t>
            </a:r>
            <a:r>
              <a:rPr lang="en-US" sz="2400" dirty="0" err="1" smtClean="0"/>
              <a:t>Nasdaq</a:t>
            </a:r>
            <a:r>
              <a:rPr lang="en-US" sz="2400" dirty="0" smtClean="0"/>
              <a:t> bubble.” –Paul </a:t>
            </a:r>
            <a:r>
              <a:rPr lang="en-US" sz="2400" dirty="0" err="1" smtClean="0"/>
              <a:t>Krugman</a:t>
            </a:r>
            <a:r>
              <a:rPr lang="en-US" sz="2400" dirty="0" smtClean="0"/>
              <a:t>, Aug. 2, 2002</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997839"/>
            <a:ext cx="4572000" cy="2862322"/>
          </a:xfrm>
          <a:prstGeom prst="rect">
            <a:avLst/>
          </a:prstGeom>
        </p:spPr>
        <p:txBody>
          <a:bodyPr>
            <a:spAutoFit/>
          </a:bodyPr>
          <a:lstStyle/>
          <a:p>
            <a:r>
              <a:rPr lang="en-US" dirty="0" smtClean="0"/>
              <a:t>“In July 2001, Paul </a:t>
            </a:r>
            <a:r>
              <a:rPr lang="en-US" dirty="0" err="1" smtClean="0"/>
              <a:t>McCulley</a:t>
            </a:r>
            <a:r>
              <a:rPr lang="en-US" dirty="0" smtClean="0"/>
              <a:t>, an economist at </a:t>
            </a:r>
            <a:r>
              <a:rPr lang="en-US" dirty="0" err="1" smtClean="0"/>
              <a:t>Pimco</a:t>
            </a:r>
            <a:r>
              <a:rPr lang="en-US" dirty="0" smtClean="0"/>
              <a:t>, the giant bond fund, predicted that the Federal Reserve would simply replace one bubble with another. ‘There is room,’ he wrote, ‘for the Fed to create a bubble in housing prices, if necessary, to sustain American hedonism. And I think the Fed has the will to do so, even though political correctness would demand that Mr. Greenspan deny any such thing.’“—Paul </a:t>
            </a:r>
            <a:r>
              <a:rPr lang="en-US" dirty="0" err="1" smtClean="0"/>
              <a:t>Krugman</a:t>
            </a:r>
            <a:r>
              <a:rPr lang="en-US" dirty="0" smtClean="0"/>
              <a:t>, May 27, 2005</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62200" y="990600"/>
            <a:ext cx="4572000" cy="2308324"/>
          </a:xfrm>
          <a:prstGeom prst="rect">
            <a:avLst/>
          </a:prstGeom>
        </p:spPr>
        <p:txBody>
          <a:bodyPr>
            <a:spAutoFit/>
          </a:bodyPr>
          <a:lstStyle/>
          <a:p>
            <a:r>
              <a:rPr lang="en-US" dirty="0" smtClean="0"/>
              <a:t>“As Mr. </a:t>
            </a:r>
            <a:r>
              <a:rPr lang="en-US" dirty="0" err="1" smtClean="0"/>
              <a:t>McCulley</a:t>
            </a:r>
            <a:r>
              <a:rPr lang="en-US" dirty="0" smtClean="0"/>
              <a:t> predicted, interest rate cuts led to soaring home prices, which led in turn not just to a construction boom but to high consumer spending, because homeowners used mortgage refinancing to go deeper into debt. All of this created jobs to make up for those lost when the stock bubble burst.” -- Paul </a:t>
            </a:r>
            <a:r>
              <a:rPr lang="en-US" dirty="0" err="1" smtClean="0"/>
              <a:t>Krugman</a:t>
            </a:r>
            <a:r>
              <a:rPr lang="en-US" dirty="0" smtClean="0"/>
              <a:t>, May 27, 2005</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720840"/>
            <a:ext cx="4572000" cy="3416320"/>
          </a:xfrm>
          <a:prstGeom prst="rect">
            <a:avLst/>
          </a:prstGeom>
        </p:spPr>
        <p:txBody>
          <a:bodyPr>
            <a:spAutoFit/>
          </a:bodyPr>
          <a:lstStyle/>
          <a:p>
            <a:r>
              <a:rPr lang="en-US" dirty="0" smtClean="0"/>
              <a:t>“But although the housing boom has lasted longer than anyone could have imagined, the economy would still be in big trouble if it came to an end. That is, if the hectic pace of home construction were to cool, and consumers were to stop borrowing against their houses, the economy would slow down sharply. If housing prices actually started falling, we'd be looking at a very nasty scene, in which both construction and consumer spending would plunge, pushing the economy right back into recession.” -- Paul </a:t>
            </a:r>
            <a:r>
              <a:rPr lang="en-US" dirty="0" err="1" smtClean="0"/>
              <a:t>Krugman</a:t>
            </a:r>
            <a:r>
              <a:rPr lang="en-US" dirty="0" smtClean="0"/>
              <a:t>, May 27, 2005</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274838"/>
            <a:ext cx="4572000" cy="3416320"/>
          </a:xfrm>
          <a:prstGeom prst="rect">
            <a:avLst/>
          </a:prstGeom>
        </p:spPr>
        <p:txBody>
          <a:bodyPr>
            <a:spAutoFit/>
          </a:bodyPr>
          <a:lstStyle/>
          <a:p>
            <a:r>
              <a:rPr lang="en-US" dirty="0" err="1" smtClean="0"/>
              <a:t>Krugman</a:t>
            </a:r>
            <a:r>
              <a:rPr lang="en-US" dirty="0" smtClean="0"/>
              <a:t> Recants</a:t>
            </a:r>
          </a:p>
          <a:p>
            <a:endParaRPr lang="en-US" dirty="0" smtClean="0"/>
          </a:p>
          <a:p>
            <a:r>
              <a:rPr lang="en-US" dirty="0" smtClean="0"/>
              <a:t>“The reality of the financial crisis was that deregulation — which was part of a broader rightward shift in policies that played a large role in creating rapid growth in income inequality — led to an economic catastrophe of the kind that just didn’t happen during the 50 years or so when we had effective bank regulation.----</a:t>
            </a:r>
            <a:r>
              <a:rPr lang="en-US" dirty="0" err="1" smtClean="0"/>
              <a:t>Krugman</a:t>
            </a:r>
            <a:r>
              <a:rPr lang="en-US" dirty="0" smtClean="0"/>
              <a:t>, “Financial Big Lies,” Nov. 7 2011</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r>
              <a:rPr lang="en-US" dirty="0" smtClean="0"/>
              <a:t>Deregulation</a:t>
            </a:r>
          </a:p>
        </p:txBody>
      </p:sp>
      <p:sp>
        <p:nvSpPr>
          <p:cNvPr id="163843" name="Rectangle 3"/>
          <p:cNvSpPr>
            <a:spLocks noGrp="1" noChangeArrowheads="1"/>
          </p:cNvSpPr>
          <p:nvPr>
            <p:ph type="body" idx="1"/>
          </p:nvPr>
        </p:nvSpPr>
        <p:spPr/>
        <p:txBody>
          <a:bodyPr/>
          <a:lstStyle/>
          <a:p>
            <a:pPr marL="548640" indent="-548640"/>
            <a:r>
              <a:rPr lang="en-US" dirty="0" smtClean="0"/>
              <a:t>…meant three main things since mid-1980s</a:t>
            </a:r>
          </a:p>
          <a:p>
            <a:pPr marL="548640" indent="-548640">
              <a:buFont typeface="Times New Roman" pitchFamily="18" charset="0"/>
              <a:buAutoNum type="arabicPeriod"/>
            </a:pPr>
            <a:r>
              <a:rPr lang="en-US" dirty="0" smtClean="0"/>
              <a:t>Elimination of Regulation Q </a:t>
            </a:r>
          </a:p>
          <a:p>
            <a:pPr marL="548640" indent="-548640">
              <a:buFont typeface="Times New Roman" pitchFamily="18" charset="0"/>
              <a:buAutoNum type="arabicPeriod"/>
            </a:pPr>
            <a:r>
              <a:rPr lang="en-US" dirty="0" smtClean="0"/>
              <a:t>Elimination of restrictions on branch banking </a:t>
            </a:r>
          </a:p>
          <a:p>
            <a:pPr marL="548640" indent="-548640">
              <a:buFont typeface="Times New Roman" pitchFamily="18" charset="0"/>
              <a:buAutoNum type="arabicPeriod"/>
            </a:pPr>
            <a:r>
              <a:rPr lang="en-US" dirty="0" smtClean="0"/>
              <a:t>Partial elimination of Glass-</a:t>
            </a:r>
            <a:r>
              <a:rPr lang="en-US" dirty="0" err="1" smtClean="0"/>
              <a:t>Steagall</a:t>
            </a:r>
            <a:r>
              <a:rPr lang="en-US" dirty="0" smtClean="0"/>
              <a:t> restriction on commercial banks affiliating with investment banks</a:t>
            </a:r>
          </a:p>
          <a:p>
            <a:pPr marL="548640" indent="-548640">
              <a:buFont typeface="Times New Roman" pitchFamily="18" charset="0"/>
              <a:buAutoNum type="arabicPeriod"/>
            </a:pPr>
            <a:endParaRPr lang="en-US" dirty="0" smtClean="0"/>
          </a:p>
          <a:p>
            <a:pPr marL="548640" indent="-548640"/>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1200" y="1295400"/>
            <a:ext cx="4876800" cy="3139321"/>
          </a:xfrm>
          <a:prstGeom prst="rect">
            <a:avLst/>
          </a:prstGeom>
        </p:spPr>
        <p:txBody>
          <a:bodyPr wrap="square">
            <a:spAutoFit/>
          </a:bodyPr>
          <a:lstStyle/>
          <a:p>
            <a:r>
              <a:rPr lang="en-US" dirty="0" smtClean="0"/>
              <a:t>●Partial repeal of Glass-</a:t>
            </a:r>
            <a:r>
              <a:rPr lang="en-US" dirty="0" err="1" smtClean="0"/>
              <a:t>Steagall</a:t>
            </a:r>
            <a:r>
              <a:rPr lang="en-US" dirty="0" smtClean="0"/>
              <a:t> to blame?</a:t>
            </a:r>
          </a:p>
          <a:p>
            <a:endParaRPr lang="en-US" dirty="0" smtClean="0"/>
          </a:p>
          <a:p>
            <a:r>
              <a:rPr lang="en-US" dirty="0" smtClean="0"/>
              <a:t>”Glass-</a:t>
            </a:r>
            <a:r>
              <a:rPr lang="en-US" dirty="0" err="1" smtClean="0"/>
              <a:t>Steagall</a:t>
            </a:r>
            <a:r>
              <a:rPr lang="en-US" dirty="0" smtClean="0"/>
              <a:t> legislation, which kept Wall Street and Main Street banks walled off from each other, was repealed in 1998. This allowed FDIC-insured banks, whose deposits were guaranteed by the government, to engage in highly risky business. It also allowed the banks to bulk up, becoming bigger, more complex and unwieldy.”—Barry </a:t>
            </a:r>
            <a:r>
              <a:rPr lang="en-US" dirty="0" err="1" smtClean="0"/>
              <a:t>Ritholtz</a:t>
            </a:r>
            <a:r>
              <a:rPr lang="en-US" dirty="0" smtClean="0"/>
              <a:t>, “What Cause the Financial Crisis?” Washington Post, Nov. 5 2011</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762000"/>
            <a:ext cx="4572000" cy="5262979"/>
          </a:xfrm>
          <a:prstGeom prst="rect">
            <a:avLst/>
          </a:prstGeom>
        </p:spPr>
        <p:txBody>
          <a:bodyPr wrap="square">
            <a:spAutoFit/>
          </a:bodyPr>
          <a:lstStyle/>
          <a:p>
            <a:r>
              <a:rPr lang="en-US" sz="2800" dirty="0" smtClean="0"/>
              <a:t>Partial repeal of Glass-</a:t>
            </a:r>
            <a:r>
              <a:rPr lang="en-US" sz="2800" dirty="0" err="1" smtClean="0"/>
              <a:t>Steagall</a:t>
            </a:r>
            <a:r>
              <a:rPr lang="en-US" sz="2800" dirty="0" smtClean="0"/>
              <a:t> to blame?</a:t>
            </a:r>
          </a:p>
          <a:p>
            <a:endParaRPr lang="en-US" sz="2800" dirty="0" smtClean="0"/>
          </a:p>
          <a:p>
            <a:r>
              <a:rPr lang="en-US" sz="2800" dirty="0" smtClean="0"/>
              <a:t>“Gramm-Leach-Bliley isn’t entirely blameless. For one thing, the mergers it encouraged left banks with more capital to invest; some of the capital ended up in that deluded subprime mortgage market.”—N.Y. Times, David </a:t>
            </a:r>
            <a:r>
              <a:rPr lang="en-US" sz="2800" dirty="0" err="1" smtClean="0"/>
              <a:t>Leonhardt</a:t>
            </a:r>
            <a:r>
              <a:rPr lang="en-US" sz="2800" dirty="0" smtClean="0"/>
              <a:t>, Sept. 26, 2008</a:t>
            </a:r>
            <a:endParaRPr 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smtClean="0"/>
              <a:t>Three Main Factors</a:t>
            </a:r>
          </a:p>
        </p:txBody>
      </p:sp>
      <p:sp>
        <p:nvSpPr>
          <p:cNvPr id="15363" name="Rectangle 3"/>
          <p:cNvSpPr>
            <a:spLocks noGrp="1" noChangeArrowheads="1"/>
          </p:cNvSpPr>
          <p:nvPr>
            <p:ph type="body" idx="1"/>
          </p:nvPr>
        </p:nvSpPr>
        <p:spPr/>
        <p:txBody>
          <a:bodyPr/>
          <a:lstStyle/>
          <a:p>
            <a:pPr marL="548640" indent="-548640">
              <a:buNone/>
            </a:pPr>
            <a:r>
              <a:rPr lang="en-US" sz="2800" dirty="0" smtClean="0"/>
              <a:t>1. Enabling factor: central bank’s negative interest-rate policy, 2002-05</a:t>
            </a:r>
          </a:p>
          <a:p>
            <a:pPr marL="548640" indent="-548640">
              <a:buNone/>
            </a:pPr>
            <a:r>
              <a:rPr lang="en-US" sz="2800" dirty="0" smtClean="0"/>
              <a:t>2. Propelling factor: U.S. government’s housing policy beginning in 1992</a:t>
            </a:r>
          </a:p>
          <a:p>
            <a:pPr marL="548640" indent="-548640">
              <a:buNone/>
            </a:pPr>
            <a:r>
              <a:rPr lang="en-US" sz="2800" dirty="0" smtClean="0"/>
              <a:t>3. Precipitating factor: replacement of mortgage bankers with casino capitalists</a:t>
            </a:r>
          </a:p>
          <a:p>
            <a:pPr marL="548640" indent="-548640"/>
            <a:endParaRPr lang="en-US" dirty="0" smtClean="0"/>
          </a:p>
          <a:p>
            <a:pPr marL="548640" indent="-548640"/>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Dan O’Connor</a:t>
            </a:r>
            <a:endParaRPr lang="en-US" dirty="0"/>
          </a:p>
        </p:txBody>
      </p:sp>
      <p:sp>
        <p:nvSpPr>
          <p:cNvPr id="3" name="Content Placeholder 2"/>
          <p:cNvSpPr>
            <a:spLocks noGrp="1"/>
          </p:cNvSpPr>
          <p:nvPr>
            <p:ph idx="1"/>
          </p:nvPr>
        </p:nvSpPr>
        <p:spPr/>
        <p:txBody>
          <a:bodyPr/>
          <a:lstStyle/>
          <a:p>
            <a:r>
              <a:rPr lang="en-US" dirty="0" smtClean="0"/>
              <a:t>Donate</a:t>
            </a:r>
          </a:p>
          <a:p>
            <a:r>
              <a:rPr lang="en-US" dirty="0" smtClean="0"/>
              <a:t>Volunteer</a:t>
            </a:r>
          </a:p>
          <a:p>
            <a:r>
              <a:rPr lang="en-US" dirty="0" smtClean="0"/>
              <a:t>Tues. June 26</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Enabling Factor</a:t>
            </a:r>
            <a:endParaRPr lang="en-US" dirty="0"/>
          </a:p>
        </p:txBody>
      </p:sp>
      <p:sp>
        <p:nvSpPr>
          <p:cNvPr id="3" name="Content Placeholder 2"/>
          <p:cNvSpPr>
            <a:spLocks noGrp="1"/>
          </p:cNvSpPr>
          <p:nvPr>
            <p:ph idx="1"/>
          </p:nvPr>
        </p:nvSpPr>
        <p:spPr/>
        <p:txBody>
          <a:bodyPr/>
          <a:lstStyle/>
          <a:p>
            <a:pPr marL="609600" indent="-609600">
              <a:buNone/>
            </a:pPr>
            <a:r>
              <a:rPr lang="en-US" dirty="0" smtClean="0"/>
              <a:t>central bank’s negative interest-rate policy, 2002-05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Propelling factor</a:t>
            </a:r>
            <a:endParaRPr lang="en-US" dirty="0"/>
          </a:p>
        </p:txBody>
      </p:sp>
      <p:sp>
        <p:nvSpPr>
          <p:cNvPr id="3" name="Content Placeholder 2"/>
          <p:cNvSpPr>
            <a:spLocks noGrp="1"/>
          </p:cNvSpPr>
          <p:nvPr>
            <p:ph idx="1"/>
          </p:nvPr>
        </p:nvSpPr>
        <p:spPr/>
        <p:txBody>
          <a:bodyPr/>
          <a:lstStyle/>
          <a:p>
            <a:pPr marL="548640" indent="-548640">
              <a:buNone/>
            </a:pPr>
            <a:r>
              <a:rPr lang="en-US" dirty="0" smtClean="0"/>
              <a:t>U.S. government’s housing policy beginning in 1992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r>
              <a:rPr lang="en-US" sz="3600" dirty="0" smtClean="0"/>
              <a:t>Oct. 1992 Title XIII Housing and Community Development Act</a:t>
            </a:r>
          </a:p>
        </p:txBody>
      </p:sp>
      <p:sp>
        <p:nvSpPr>
          <p:cNvPr id="24579" name="Rectangle 3"/>
          <p:cNvSpPr>
            <a:spLocks noGrp="1" noChangeArrowheads="1"/>
          </p:cNvSpPr>
          <p:nvPr>
            <p:ph type="body" idx="1"/>
          </p:nvPr>
        </p:nvSpPr>
        <p:spPr/>
        <p:txBody>
          <a:bodyPr>
            <a:normAutofit lnSpcReduction="10000"/>
          </a:bodyPr>
          <a:lstStyle/>
          <a:p>
            <a:pPr>
              <a:lnSpc>
                <a:spcPct val="91000"/>
              </a:lnSpc>
            </a:pPr>
            <a:r>
              <a:rPr lang="en-US" dirty="0" smtClean="0"/>
              <a:t>“The purpose of the [affordable housing] goals is to facilitate the development in both Fannie Mae and Freddie Mac of an ongoing business effort that will be fully integrated in their products, cultures, and day-to-day operations to service the mortgage financing needs of low-and-moderate-income persons, racial minorities, and inner-city residents.”—from Senate Committee report on the legislation.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Krugman</a:t>
            </a:r>
            <a:r>
              <a:rPr lang="en-US" dirty="0" smtClean="0"/>
              <a:t> on inequality</a:t>
            </a:r>
            <a:endParaRPr lang="en-US" dirty="0"/>
          </a:p>
        </p:txBody>
      </p:sp>
      <p:sp>
        <p:nvSpPr>
          <p:cNvPr id="3" name="Content Placeholder 2"/>
          <p:cNvSpPr>
            <a:spLocks noGrp="1"/>
          </p:cNvSpPr>
          <p:nvPr>
            <p:ph idx="1"/>
          </p:nvPr>
        </p:nvSpPr>
        <p:spPr/>
        <p:txBody>
          <a:bodyPr>
            <a:normAutofit/>
          </a:bodyPr>
          <a:lstStyle/>
          <a:p>
            <a:r>
              <a:rPr lang="en-US" dirty="0" smtClean="0"/>
              <a:t>“[T]he right’s answer is to claim not just that the government did it, but that it caused the crisis by its attempts to reduce inequality! It’s kind of a masterstroke, in an evil way.”</a:t>
            </a:r>
          </a:p>
          <a:p>
            <a:r>
              <a:rPr lang="en-US" dirty="0" smtClean="0"/>
              <a:t>--</a:t>
            </a:r>
            <a:r>
              <a:rPr lang="en-US" dirty="0" err="1" smtClean="0"/>
              <a:t>Krugman</a:t>
            </a:r>
            <a:r>
              <a:rPr lang="en-US" dirty="0" smtClean="0"/>
              <a:t>, “Financial Big Lies,” Nov. 7 2011</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 Clinton, 1994</a:t>
            </a:r>
            <a:endParaRPr lang="en-US" dirty="0"/>
          </a:p>
        </p:txBody>
      </p:sp>
      <p:sp>
        <p:nvSpPr>
          <p:cNvPr id="3" name="Content Placeholder 2"/>
          <p:cNvSpPr>
            <a:spLocks noGrp="1"/>
          </p:cNvSpPr>
          <p:nvPr>
            <p:ph idx="1"/>
          </p:nvPr>
        </p:nvSpPr>
        <p:spPr/>
        <p:txBody>
          <a:bodyPr/>
          <a:lstStyle/>
          <a:p>
            <a:r>
              <a:rPr lang="en-US" dirty="0" smtClean="0"/>
              <a:t>In 1994 President Bill Clinton directed HUD to boost the homeownership rate to an “all time high by the end of the century,” and HUD secretary Henry Cisneros set a goal of a 70 percent homeownership rate in the Nation-al Homeownership Strategy of 1995.--”What Made the Financial Crisis Systemic?” </a:t>
            </a:r>
            <a:r>
              <a:rPr lang="en-US" dirty="0" err="1" smtClean="0"/>
              <a:t>Hendershott</a:t>
            </a:r>
            <a:r>
              <a:rPr lang="en-US" dirty="0" smtClean="0"/>
              <a:t> and </a:t>
            </a:r>
            <a:r>
              <a:rPr lang="en-US" dirty="0" err="1" smtClean="0"/>
              <a:t>Villani</a:t>
            </a:r>
            <a:r>
              <a:rPr lang="en-US" dirty="0" smtClean="0"/>
              <a:t>, March 6, 2012</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President Bush, 2002</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goal is, everybody who wants to own a home has got a shot at doing so. The problem is we have what we call a homeownership gap in America… And we need to do something about it… We are here in Washington, D.C. to address problems. So I've set this goal for the country. We want 5.5 million more homeowners by 2010… economic security at home is just an important part of -- as homeland security. And owning a home is part of that economic security. It's also a part of making sure that this country fulfills its great hope and vision.”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President Bush, 2002, cont. </a:t>
            </a:r>
            <a:endParaRPr lang="en-US" dirty="0"/>
          </a:p>
        </p:txBody>
      </p:sp>
      <p:sp>
        <p:nvSpPr>
          <p:cNvPr id="3" name="Content Placeholder 2"/>
          <p:cNvSpPr>
            <a:spLocks noGrp="1"/>
          </p:cNvSpPr>
          <p:nvPr>
            <p:ph idx="1"/>
          </p:nvPr>
        </p:nvSpPr>
        <p:spPr/>
        <p:txBody>
          <a:bodyPr>
            <a:normAutofit lnSpcReduction="10000"/>
          </a:bodyPr>
          <a:lstStyle/>
          <a:p>
            <a:r>
              <a:rPr lang="en-US" dirty="0" smtClean="0"/>
              <a:t>“And I'm proud to report that Fannie Mae has heard the call and, as I understand, it's about $440 billion over a period of time. They've used their influence to create that much capital available for the type of home buyer we're talking about here. It's in their charter; it now needs to be implemented. Freddie Mac is interested in helping. I appreciate both of those agencies providing the underpinnings of good capital.”</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0" y="0"/>
          <a:ext cx="9143999" cy="60960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211669"/>
            <a:ext cx="5029200" cy="461665"/>
          </a:xfrm>
          <a:prstGeom prst="rect">
            <a:avLst/>
          </a:prstGeom>
          <a:noFill/>
        </p:spPr>
        <p:txBody>
          <a:bodyPr wrap="square" rtlCol="0">
            <a:spAutoFit/>
          </a:bodyPr>
          <a:lstStyle/>
          <a:p>
            <a:r>
              <a:rPr lang="en-US" sz="1200" b="0" i="1" dirty="0" smtClean="0">
                <a:solidFill>
                  <a:schemeClr val="tx1"/>
                </a:solidFill>
              </a:rPr>
              <a:t>Note: Data from Q1 1965- Q4 2011; </a:t>
            </a:r>
            <a:r>
              <a:rPr lang="en-US" sz="1200" b="0" i="1" dirty="0" err="1" smtClean="0">
                <a:solidFill>
                  <a:schemeClr val="tx1"/>
                </a:solidFill>
              </a:rPr>
              <a:t>Shiller</a:t>
            </a:r>
            <a:r>
              <a:rPr lang="en-US" sz="1200" b="0" i="1" dirty="0" smtClean="0">
                <a:solidFill>
                  <a:schemeClr val="tx1"/>
                </a:solidFill>
              </a:rPr>
              <a:t> Historical Housing – Left Scale; Homeownership Rate – Right Scale</a:t>
            </a:r>
            <a:endParaRPr lang="en-US" sz="1200" b="0" i="1" dirty="0">
              <a:solidFill>
                <a:schemeClr val="tx1"/>
              </a:solidFill>
            </a:endParaRPr>
          </a:p>
        </p:txBody>
      </p:sp>
      <p:sp>
        <p:nvSpPr>
          <p:cNvPr id="6" name="TextBox 5"/>
          <p:cNvSpPr txBox="1"/>
          <p:nvPr/>
        </p:nvSpPr>
        <p:spPr>
          <a:xfrm>
            <a:off x="6019800" y="6172200"/>
            <a:ext cx="2895600" cy="461665"/>
          </a:xfrm>
          <a:prstGeom prst="rect">
            <a:avLst/>
          </a:prstGeom>
          <a:noFill/>
        </p:spPr>
        <p:txBody>
          <a:bodyPr wrap="square" rtlCol="0">
            <a:spAutoFit/>
          </a:bodyPr>
          <a:lstStyle/>
          <a:p>
            <a:r>
              <a:rPr lang="en-US" sz="1200" b="0" i="1" dirty="0" smtClean="0">
                <a:solidFill>
                  <a:schemeClr val="tx1"/>
                </a:solidFill>
              </a:rPr>
              <a:t>Source: </a:t>
            </a:r>
            <a:r>
              <a:rPr lang="en-US" sz="1200" b="0" i="1" dirty="0" err="1" smtClean="0">
                <a:solidFill>
                  <a:schemeClr val="tx1"/>
                </a:solidFill>
              </a:rPr>
              <a:t>Shiller’s</a:t>
            </a:r>
            <a:r>
              <a:rPr lang="en-US" sz="1200" b="0" i="1" dirty="0" smtClean="0">
                <a:solidFill>
                  <a:schemeClr val="tx1"/>
                </a:solidFill>
              </a:rPr>
              <a:t> Irrational Exuberance, </a:t>
            </a:r>
            <a:r>
              <a:rPr lang="en-US" sz="1200" b="0" i="1" dirty="0" err="1" smtClean="0">
                <a:solidFill>
                  <a:schemeClr val="tx1"/>
                </a:solidFill>
              </a:rPr>
              <a:t>Haver</a:t>
            </a:r>
            <a:r>
              <a:rPr lang="en-US" sz="1200" b="0" i="1" dirty="0" smtClean="0">
                <a:solidFill>
                  <a:schemeClr val="tx1"/>
                </a:solidFill>
              </a:rPr>
              <a:t> Analytics</a:t>
            </a:r>
            <a:endParaRPr lang="en-US" sz="1200" b="0" i="1" dirty="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0" y="0"/>
          <a:ext cx="9144000" cy="60198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152400" y="6248400"/>
            <a:ext cx="7467600" cy="246221"/>
          </a:xfrm>
          <a:prstGeom prst="rect">
            <a:avLst/>
          </a:prstGeom>
          <a:noFill/>
        </p:spPr>
        <p:txBody>
          <a:bodyPr wrap="square" rtlCol="0">
            <a:spAutoFit/>
          </a:bodyPr>
          <a:lstStyle/>
          <a:p>
            <a:r>
              <a:rPr lang="en-US" sz="1000" i="1" dirty="0" smtClean="0"/>
              <a:t>Source:  Inside Mortgage </a:t>
            </a:r>
            <a:r>
              <a:rPr lang="en-US" sz="1000" i="1" dirty="0" smtClean="0"/>
              <a:t>Finance</a:t>
            </a:r>
            <a:endParaRPr lang="en-US" sz="1000" i="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2400" y="6119336"/>
            <a:ext cx="5638800" cy="246221"/>
          </a:xfrm>
          <a:prstGeom prst="rect">
            <a:avLst/>
          </a:prstGeom>
          <a:noFill/>
        </p:spPr>
        <p:txBody>
          <a:bodyPr wrap="square" rtlCol="0">
            <a:spAutoFit/>
          </a:bodyPr>
          <a:lstStyle/>
          <a:p>
            <a:r>
              <a:rPr lang="en-US" sz="1000" i="1" dirty="0" smtClean="0"/>
              <a:t>Sources: FHA, Fannie Mae, Freddie Mac</a:t>
            </a:r>
            <a:endParaRPr lang="en-US" sz="1000" i="1" dirty="0"/>
          </a:p>
        </p:txBody>
      </p:sp>
      <p:graphicFrame>
        <p:nvGraphicFramePr>
          <p:cNvPr id="5" name="Chart 4"/>
          <p:cNvGraphicFramePr/>
          <p:nvPr/>
        </p:nvGraphicFramePr>
        <p:xfrm>
          <a:off x="0" y="0"/>
          <a:ext cx="9144000" cy="5791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BUBBLE TROUBLE</a:t>
            </a:r>
            <a:endParaRPr lang="en-US" dirty="0"/>
          </a:p>
        </p:txBody>
      </p:sp>
      <p:sp>
        <p:nvSpPr>
          <p:cNvPr id="3" name="Subtitle 2"/>
          <p:cNvSpPr>
            <a:spLocks noGrp="1"/>
          </p:cNvSpPr>
          <p:nvPr>
            <p:ph type="subTitle" idx="1"/>
          </p:nvPr>
        </p:nvSpPr>
        <p:spPr>
          <a:xfrm>
            <a:off x="1371600" y="3429000"/>
            <a:ext cx="6400800" cy="2514600"/>
          </a:xfrm>
        </p:spPr>
        <p:txBody>
          <a:bodyPr>
            <a:normAutofit fontScale="77500" lnSpcReduction="20000"/>
          </a:bodyPr>
          <a:lstStyle/>
          <a:p>
            <a:r>
              <a:rPr lang="en-US" b="1" dirty="0" smtClean="0"/>
              <a:t>Myths and Realities of the Failure of </a:t>
            </a:r>
            <a:r>
              <a:rPr lang="en-US" b="1" dirty="0" err="1" smtClean="0"/>
              <a:t>C</a:t>
            </a:r>
            <a:r>
              <a:rPr lang="en-US" b="1" i="1" dirty="0" err="1" smtClean="0"/>
              <a:t>R</a:t>
            </a:r>
            <a:r>
              <a:rPr lang="en-US" b="1" dirty="0" err="1" smtClean="0"/>
              <a:t>apitalism</a:t>
            </a:r>
            <a:r>
              <a:rPr lang="en-US" b="1" dirty="0" smtClean="0"/>
              <a:t> that Caused the Great </a:t>
            </a:r>
            <a:r>
              <a:rPr lang="en-US" b="1" dirty="0" smtClean="0"/>
              <a:t>Recession</a:t>
            </a:r>
          </a:p>
          <a:p>
            <a:endParaRPr lang="en-US" b="1" dirty="0" smtClean="0"/>
          </a:p>
          <a:p>
            <a:r>
              <a:rPr lang="en-US" b="1" dirty="0" smtClean="0"/>
              <a:t>Gene Epstein</a:t>
            </a:r>
          </a:p>
          <a:p>
            <a:r>
              <a:rPr lang="en-US" b="1" dirty="0" smtClean="0"/>
              <a:t> gene.epstein@gmail.com</a:t>
            </a:r>
            <a:endParaRPr lang="en-US" b="1" dirty="0" smtClean="0"/>
          </a:p>
          <a:p>
            <a:r>
              <a:rPr lang="en-US" b="1" dirty="0" err="1" smtClean="0"/>
              <a:t>Junto</a:t>
            </a:r>
            <a:r>
              <a:rPr lang="en-US" b="1" dirty="0" smtClean="0"/>
              <a:t>, July 7 </a:t>
            </a:r>
            <a:r>
              <a:rPr lang="en-US" b="1" dirty="0" smtClean="0"/>
              <a:t>2012</a:t>
            </a:r>
          </a:p>
          <a:p>
            <a:endParaRPr lang="en-US" b="1" dirty="0" smtClean="0"/>
          </a:p>
          <a:p>
            <a:endParaRPr lang="en-US"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0" y="0"/>
          <a:ext cx="9144000" cy="60960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228600" y="6248400"/>
            <a:ext cx="4724400" cy="430887"/>
          </a:xfrm>
          <a:prstGeom prst="rect">
            <a:avLst/>
          </a:prstGeom>
          <a:noFill/>
        </p:spPr>
        <p:txBody>
          <a:bodyPr wrap="square" rtlCol="0">
            <a:spAutoFit/>
          </a:bodyPr>
          <a:lstStyle/>
          <a:p>
            <a:r>
              <a:rPr lang="en-US" sz="1100" i="1" dirty="0" smtClean="0"/>
              <a:t>Note: Incremental GSE Affordable Annual Housing Volume above 30% Historic Baseline/Annual Total Origination Volume</a:t>
            </a:r>
            <a:endParaRPr lang="en-US" sz="1100" i="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304800" y="228600"/>
          <a:ext cx="8534400" cy="57150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52400" y="6019800"/>
            <a:ext cx="5029200" cy="600164"/>
          </a:xfrm>
          <a:prstGeom prst="rect">
            <a:avLst/>
          </a:prstGeom>
          <a:noFill/>
        </p:spPr>
        <p:txBody>
          <a:bodyPr wrap="square" rtlCol="0">
            <a:spAutoFit/>
          </a:bodyPr>
          <a:lstStyle/>
          <a:p>
            <a:r>
              <a:rPr lang="en-US" sz="1100" i="1" dirty="0" smtClean="0"/>
              <a:t>Sources: Inside Mortgage </a:t>
            </a:r>
            <a:r>
              <a:rPr lang="en-US" sz="1100" i="1" dirty="0" smtClean="0"/>
              <a:t>Finance; </a:t>
            </a:r>
            <a:r>
              <a:rPr lang="en-US" sz="1100" i="1" dirty="0" smtClean="0"/>
              <a:t>Incremental </a:t>
            </a:r>
            <a:r>
              <a:rPr lang="en-US" sz="1100" i="1" dirty="0" smtClean="0"/>
              <a:t>Self-Denomination Subprime Annual Volume Percentage (net of Fannie/Freddie PMBS subprime purchases) above 1992 Baseline of 9% of </a:t>
            </a:r>
            <a:r>
              <a:rPr lang="en-US" sz="1100" i="1" dirty="0" smtClean="0"/>
              <a:t>Annual </a:t>
            </a:r>
            <a:r>
              <a:rPr lang="en-US" sz="1100" i="1" dirty="0" smtClean="0"/>
              <a:t>Total Origination Volume</a:t>
            </a:r>
            <a:endParaRPr lang="en-US" sz="1100" i="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0" y="0"/>
          <a:ext cx="9143999" cy="6858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Krugman</a:t>
            </a:r>
            <a:r>
              <a:rPr lang="en-US" dirty="0" smtClean="0"/>
              <a:t> on no-risk Fannie &amp; Freddie</a:t>
            </a:r>
            <a:endParaRPr lang="en-US" dirty="0"/>
          </a:p>
        </p:txBody>
      </p:sp>
      <p:sp>
        <p:nvSpPr>
          <p:cNvPr id="3" name="Content Placeholder 2"/>
          <p:cNvSpPr>
            <a:spLocks noGrp="1"/>
          </p:cNvSpPr>
          <p:nvPr>
            <p:ph idx="1"/>
          </p:nvPr>
        </p:nvSpPr>
        <p:spPr/>
        <p:txBody>
          <a:bodyPr>
            <a:normAutofit fontScale="70000" lnSpcReduction="20000"/>
          </a:bodyPr>
          <a:lstStyle/>
          <a:p>
            <a:pPr>
              <a:lnSpc>
                <a:spcPct val="150000"/>
              </a:lnSpc>
              <a:spcAft>
                <a:spcPts val="1413"/>
              </a:spcAft>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pPr>
            <a:r>
              <a:rPr lang="en-US" dirty="0" smtClean="0">
                <a:solidFill>
                  <a:srgbClr val="000000"/>
                </a:solidFill>
                <a:latin typeface="Verdana" pitchFamily="34" charset="0"/>
              </a:rPr>
              <a:t>“[Fannie and Freddie] </a:t>
            </a:r>
            <a:r>
              <a:rPr lang="en-US" dirty="0" smtClean="0">
                <a:solidFill>
                  <a:srgbClr val="000000"/>
                </a:solidFill>
                <a:latin typeface="Verdana" pitchFamily="34" charset="0"/>
              </a:rPr>
              <a:t>didn’t do any subprime lending, because they can’t . . . by law.</a:t>
            </a:r>
          </a:p>
          <a:p>
            <a:pPr>
              <a:lnSpc>
                <a:spcPct val="150000"/>
              </a:lnSpc>
              <a:spcAft>
                <a:spcPts val="1413"/>
              </a:spcAft>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pPr>
            <a:r>
              <a:rPr lang="en-US" dirty="0" smtClean="0">
                <a:solidFill>
                  <a:srgbClr val="000000"/>
                </a:solidFill>
                <a:latin typeface="Verdana" pitchFamily="34" charset="0"/>
              </a:rPr>
              <a:t>  </a:t>
            </a:r>
            <a:r>
              <a:rPr lang="en-US" dirty="0" smtClean="0">
                <a:solidFill>
                  <a:srgbClr val="000000"/>
                </a:solidFill>
                <a:latin typeface="Verdana" pitchFamily="34" charset="0"/>
              </a:rPr>
              <a:t>“  </a:t>
            </a:r>
            <a:r>
              <a:rPr lang="en-US" dirty="0" smtClean="0">
                <a:solidFill>
                  <a:srgbClr val="000000"/>
                </a:solidFill>
                <a:latin typeface="Verdana" pitchFamily="34" charset="0"/>
              </a:rPr>
              <a:t>. . . So whatever bad incentives the implicit federal guarantee creates have been offset by the fact that Fannie and Freddie were and are tightly regulated with regard to the risks they can take. You could say that the Fannie-Freddie experience shows that regulation works</a:t>
            </a:r>
            <a:r>
              <a:rPr lang="en-US" dirty="0" smtClean="0">
                <a:solidFill>
                  <a:srgbClr val="000000"/>
                </a:solidFill>
                <a:latin typeface="Verdana" pitchFamily="34" charset="0"/>
              </a:rPr>
              <a:t>.”</a:t>
            </a:r>
            <a:r>
              <a:rPr lang="en-US" dirty="0" smtClean="0">
                <a:solidFill>
                  <a:srgbClr val="7F7F7F"/>
                </a:solidFill>
                <a:latin typeface="Verdana" pitchFamily="34" charset="0"/>
              </a:rPr>
              <a:t>—”Fannie, Freddie</a:t>
            </a:r>
            <a:r>
              <a:rPr lang="en-US" dirty="0" smtClean="0">
                <a:solidFill>
                  <a:srgbClr val="7F7F7F"/>
                </a:solidFill>
                <a:latin typeface="Verdana" pitchFamily="34" charset="0"/>
              </a:rPr>
              <a:t>, and </a:t>
            </a:r>
            <a:r>
              <a:rPr lang="en-US" dirty="0" smtClean="0">
                <a:solidFill>
                  <a:srgbClr val="7F7F7F"/>
                </a:solidFill>
                <a:latin typeface="Verdana" pitchFamily="34" charset="0"/>
              </a:rPr>
              <a:t>You,” </a:t>
            </a:r>
            <a:r>
              <a:rPr lang="en-US" dirty="0" smtClean="0">
                <a:solidFill>
                  <a:srgbClr val="7F7F7F"/>
                </a:solidFill>
                <a:latin typeface="Verdana" pitchFamily="34" charset="0"/>
              </a:rPr>
              <a:t/>
            </a:r>
            <a:br>
              <a:rPr lang="en-US" dirty="0" smtClean="0">
                <a:solidFill>
                  <a:srgbClr val="7F7F7F"/>
                </a:solidFill>
                <a:latin typeface="Verdana" pitchFamily="34" charset="0"/>
              </a:rPr>
            </a:br>
            <a:r>
              <a:rPr lang="en-US" dirty="0" smtClean="0">
                <a:solidFill>
                  <a:srgbClr val="7F7F7F"/>
                </a:solidFill>
                <a:latin typeface="Verdana" pitchFamily="34" charset="0"/>
              </a:rPr>
              <a:t>New York </a:t>
            </a:r>
            <a:r>
              <a:rPr lang="en-US" dirty="0" smtClean="0">
                <a:solidFill>
                  <a:srgbClr val="7F7F7F"/>
                </a:solidFill>
                <a:latin typeface="Verdana" pitchFamily="34" charset="0"/>
              </a:rPr>
              <a:t>Times, July 14, 2008</a:t>
            </a:r>
            <a:endParaRPr lang="en-US" dirty="0" smtClean="0">
              <a:solidFill>
                <a:srgbClr val="000000"/>
              </a:solidFill>
              <a:latin typeface="Verdana" pitchFamily="34" charset="0"/>
            </a:endParaRPr>
          </a:p>
          <a:p>
            <a:pPr>
              <a:lnSpc>
                <a:spcPct val="150000"/>
              </a:lnSpc>
              <a:spcAft>
                <a:spcPts val="1413"/>
              </a:spcAft>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pPr>
            <a:endParaRPr lang="en-US" dirty="0" smtClean="0">
              <a:solidFill>
                <a:srgbClr val="000000"/>
              </a:solidFill>
              <a:latin typeface="Verdana" pitchFamily="34" charset="0"/>
            </a:endParaRP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800-Lb Gorilla</a:t>
            </a:r>
            <a:endParaRPr lang="en-US" dirty="0"/>
          </a:p>
        </p:txBody>
      </p:sp>
      <p:sp>
        <p:nvSpPr>
          <p:cNvPr id="3" name="Content Placeholder 2"/>
          <p:cNvSpPr>
            <a:spLocks noGrp="1"/>
          </p:cNvSpPr>
          <p:nvPr>
            <p:ph idx="1"/>
          </p:nvPr>
        </p:nvSpPr>
        <p:spPr/>
        <p:txBody>
          <a:bodyPr>
            <a:normAutofit lnSpcReduction="10000"/>
          </a:bodyPr>
          <a:lstStyle/>
          <a:p>
            <a:r>
              <a:rPr lang="en-US" dirty="0" smtClean="0"/>
              <a:t>Sept. 2008: Fannie and Freddie’s creditors are bailed out by the federal government</a:t>
            </a:r>
          </a:p>
          <a:p>
            <a:r>
              <a:rPr lang="en-US" dirty="0" smtClean="0"/>
              <a:t>Dec. 2011: the SEC, chaired by the Obama-appointed Mary Schapiro, seeks “disgorgement of ill-gotten gains” from six former Fannie and Freddie executives, based on the allegation that they “caused the federal mortgage firms to materially misstate their holdings of subprime mortgage loans.”</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800-Lb Gorilla, cont.</a:t>
            </a:r>
            <a:endParaRPr lang="en-US" dirty="0"/>
          </a:p>
        </p:txBody>
      </p:sp>
      <p:sp>
        <p:nvSpPr>
          <p:cNvPr id="3" name="Content Placeholder 2"/>
          <p:cNvSpPr>
            <a:spLocks noGrp="1"/>
          </p:cNvSpPr>
          <p:nvPr>
            <p:ph idx="1"/>
          </p:nvPr>
        </p:nvSpPr>
        <p:spPr/>
        <p:txBody>
          <a:bodyPr/>
          <a:lstStyle/>
          <a:p>
            <a:r>
              <a:rPr lang="en-US" dirty="0" smtClean="0"/>
              <a:t>SEC estimate of $ value of high-risk mortgages held by F&amp;F as of June 30 2008: </a:t>
            </a:r>
            <a:r>
              <a:rPr lang="en-US" u="sng" dirty="0" smtClean="0"/>
              <a:t>$1.7 trillion</a:t>
            </a:r>
          </a:p>
          <a:p>
            <a:r>
              <a:rPr lang="en-US" dirty="0" smtClean="0"/>
              <a:t>SEC estimate of F&amp;F losses from Jan. 2007 through March 2011: </a:t>
            </a:r>
            <a:r>
              <a:rPr lang="en-US" u="sng" dirty="0" smtClean="0"/>
              <a:t>$241.3 billion</a:t>
            </a:r>
          </a:p>
          <a:p>
            <a:r>
              <a:rPr lang="en-US" dirty="0" smtClean="0"/>
              <a:t>Ed Pinto estimate of F&amp;F losses from Jan. 2008 through Dec. 2011: </a:t>
            </a:r>
            <a:r>
              <a:rPr lang="en-US" u="sng" dirty="0" smtClean="0"/>
              <a:t>$242 billion</a:t>
            </a:r>
            <a:endParaRPr lang="en-US" u="sng"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fontScale="90000"/>
          </a:bodyPr>
          <a:lstStyle/>
          <a:p>
            <a:r>
              <a:rPr lang="en-US" sz="3600" dirty="0" smtClean="0"/>
              <a:t>Federal vs. private share of high-risk mortgages—June 30, 2008</a:t>
            </a:r>
          </a:p>
        </p:txBody>
      </p:sp>
      <p:sp>
        <p:nvSpPr>
          <p:cNvPr id="25603" name="Rectangle 3"/>
          <p:cNvSpPr>
            <a:spLocks noGrp="1" noChangeArrowheads="1"/>
          </p:cNvSpPr>
          <p:nvPr>
            <p:ph type="body" idx="1"/>
          </p:nvPr>
        </p:nvSpPr>
        <p:spPr/>
        <p:txBody>
          <a:bodyPr/>
          <a:lstStyle/>
          <a:p>
            <a:pPr>
              <a:buNone/>
            </a:pPr>
            <a:r>
              <a:rPr lang="en-US" dirty="0" smtClean="0"/>
              <a:t>                                </a:t>
            </a:r>
            <a:r>
              <a:rPr lang="en-US" dirty="0" smtClean="0"/>
              <a:t>    </a:t>
            </a:r>
            <a:r>
              <a:rPr lang="en-US" sz="2200" u="sng" dirty="0" smtClean="0"/>
              <a:t>No </a:t>
            </a:r>
            <a:r>
              <a:rPr lang="en-US" sz="2200" u="sng" dirty="0" smtClean="0"/>
              <a:t>of loans</a:t>
            </a:r>
            <a:r>
              <a:rPr lang="en-US" sz="2200" dirty="0" smtClean="0"/>
              <a:t>  </a:t>
            </a:r>
            <a:r>
              <a:rPr lang="en-US" sz="2200" u="sng" dirty="0" smtClean="0"/>
              <a:t>Unpaid </a:t>
            </a:r>
            <a:r>
              <a:rPr lang="en-US" sz="2200" u="sng" dirty="0" err="1" smtClean="0"/>
              <a:t>Princ</a:t>
            </a:r>
            <a:r>
              <a:rPr lang="en-US" sz="2200" u="sng" dirty="0" smtClean="0"/>
              <a:t>.</a:t>
            </a:r>
          </a:p>
          <a:p>
            <a:pPr>
              <a:buNone/>
            </a:pPr>
            <a:r>
              <a:rPr lang="en-US" sz="2200" u="sng" dirty="0" smtClean="0"/>
              <a:t>                                           </a:t>
            </a:r>
          </a:p>
          <a:p>
            <a:r>
              <a:rPr lang="en-US" sz="2200" dirty="0" smtClean="0"/>
              <a:t>Federal                               20.6 million     $2.9 trillion</a:t>
            </a:r>
          </a:p>
          <a:p>
            <a:r>
              <a:rPr lang="en-US" sz="2200" dirty="0" smtClean="0"/>
              <a:t>   </a:t>
            </a:r>
          </a:p>
          <a:p>
            <a:r>
              <a:rPr lang="en-US" sz="2200" dirty="0" smtClean="0"/>
              <a:t>Private                                 7.8 million     $1.9 trillion</a:t>
            </a:r>
          </a:p>
          <a:p>
            <a:endParaRPr lang="en-US" sz="2200" dirty="0" smtClean="0"/>
          </a:p>
          <a:p>
            <a:r>
              <a:rPr lang="en-US" sz="2200" dirty="0" smtClean="0"/>
              <a:t>TOTAL                                   28.4 million     $4.8 trillion</a:t>
            </a:r>
          </a:p>
          <a:p>
            <a:endParaRPr lang="en-US" sz="2200" dirty="0" smtClean="0"/>
          </a:p>
          <a:p>
            <a:r>
              <a:rPr lang="en-US" sz="2200" dirty="0" smtClean="0"/>
              <a:t>Source: Edward Pinto</a:t>
            </a:r>
          </a:p>
        </p:txBody>
      </p:sp>
      <p:sp>
        <p:nvSpPr>
          <p:cNvPr id="25604" name="Rectangle 4"/>
          <p:cNvSpPr>
            <a:spLocks noChangeArrowheads="1"/>
          </p:cNvSpPr>
          <p:nvPr/>
        </p:nvSpPr>
        <p:spPr bwMode="auto">
          <a:xfrm>
            <a:off x="0" y="-180044"/>
            <a:ext cx="166246" cy="360088"/>
          </a:xfrm>
          <a:prstGeom prst="rect">
            <a:avLst/>
          </a:prstGeom>
          <a:noFill/>
          <a:ln w="9525">
            <a:noFill/>
            <a:miter lim="800000"/>
            <a:headEnd/>
            <a:tailEnd/>
          </a:ln>
        </p:spPr>
        <p:txBody>
          <a:bodyPr wrap="none" lIns="82287" tIns="41143" rIns="82287" bIns="41143" anchor="ctr">
            <a:spAutoFit/>
          </a:bodyPr>
          <a:lstStyle/>
          <a:p>
            <a:pPr>
              <a:buClr>
                <a:srgbClr val="000000"/>
              </a:buClr>
              <a:buSzPct val="100000"/>
              <a:buFont typeface="Times New Roman" pitchFamily="18" charset="0"/>
              <a:buNone/>
            </a:pPr>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Fannie and Freddie Hate Storm”</a:t>
            </a:r>
            <a:br>
              <a:rPr lang="en-US" dirty="0" smtClean="0"/>
            </a:br>
            <a:r>
              <a:rPr lang="en-US" dirty="0" smtClean="0"/>
              <a:t>--Holman W. Jenkins, Jr. Dec. 28 2011</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“Yes, we had a housing bubble. Yes, we had deterioration in lending standards. </a:t>
            </a:r>
            <a:r>
              <a:rPr lang="en-US" b="1" dirty="0" smtClean="0"/>
              <a:t>Fannie</a:t>
            </a:r>
            <a:r>
              <a:rPr lang="en-US" dirty="0" smtClean="0"/>
              <a:t> and Freddie had a role in both….</a:t>
            </a:r>
          </a:p>
          <a:p>
            <a:r>
              <a:rPr lang="en-US" dirty="0" smtClean="0"/>
              <a:t>“But these things did not lead inexorably to the panic of 2008. The housing losses should have been manageable by the financial system. A systemic meltdown came instead because a handful of giant financial institutions in the U.S. and Europe had leveraged up with short-term and even overnight borrowings in order to hold complex mortgage derivatives that suddenly became illiquid and hard to value….</a:t>
            </a:r>
          </a:p>
          <a:p>
            <a:r>
              <a:rPr lang="en-US" dirty="0" smtClean="0"/>
              <a:t>“The role of </a:t>
            </a:r>
            <a:r>
              <a:rPr lang="en-US" b="1" dirty="0" smtClean="0"/>
              <a:t>Fannie</a:t>
            </a:r>
            <a:r>
              <a:rPr lang="en-US" dirty="0" smtClean="0"/>
              <a:t> and Freddie in all this? Very little, except that their seizure accelerated the unraveling of equity values across the banking system as investors feared nationalization would be the fate of other large and flailing financial </a:t>
            </a:r>
            <a:r>
              <a:rPr lang="en-US" smtClean="0"/>
              <a:t>institutions.”</a:t>
            </a:r>
            <a:endParaRPr lang="en-US" dirty="0" smtClean="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Similar fallacy</a:t>
            </a:r>
            <a:endParaRPr lang="en-US" dirty="0"/>
          </a:p>
        </p:txBody>
      </p:sp>
      <p:sp>
        <p:nvSpPr>
          <p:cNvPr id="3" name="Content Placeholder 2"/>
          <p:cNvSpPr>
            <a:spLocks noGrp="1"/>
          </p:cNvSpPr>
          <p:nvPr>
            <p:ph idx="1"/>
          </p:nvPr>
        </p:nvSpPr>
        <p:spPr/>
        <p:txBody>
          <a:bodyPr>
            <a:normAutofit/>
          </a:bodyPr>
          <a:lstStyle/>
          <a:p>
            <a:r>
              <a:rPr lang="en-US" dirty="0" smtClean="0"/>
              <a:t>“There is no evidence that the crisis—as opposed to the housing bubble—was caused by…Fannie and Freddie.”</a:t>
            </a:r>
          </a:p>
          <a:p>
            <a:r>
              <a:rPr lang="en-US" dirty="0" smtClean="0"/>
              <a:t>--</a:t>
            </a:r>
            <a:r>
              <a:rPr lang="en-US" i="1" dirty="0" smtClean="0"/>
              <a:t>Engineering the Financial Crisis, </a:t>
            </a:r>
            <a:r>
              <a:rPr lang="en-US" dirty="0" smtClean="0"/>
              <a:t>by Jeffrey Friedman and </a:t>
            </a:r>
            <a:r>
              <a:rPr lang="en-US" dirty="0" err="1" smtClean="0"/>
              <a:t>Wladimir</a:t>
            </a:r>
            <a:r>
              <a:rPr lang="en-US" dirty="0" smtClean="0"/>
              <a:t> Kraus</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Counter-</a:t>
            </a:r>
            <a:r>
              <a:rPr lang="en-US" dirty="0" err="1" smtClean="0"/>
              <a:t>factuals</a:t>
            </a:r>
            <a:r>
              <a:rPr lang="en-US" dirty="0" smtClean="0"/>
              <a:t> to Jeffrey Friedman</a:t>
            </a:r>
            <a:endParaRPr lang="en-US" dirty="0"/>
          </a:p>
        </p:txBody>
      </p:sp>
      <p:sp>
        <p:nvSpPr>
          <p:cNvPr id="3" name="Content Placeholder 2"/>
          <p:cNvSpPr>
            <a:spLocks noGrp="1"/>
          </p:cNvSpPr>
          <p:nvPr>
            <p:ph idx="1"/>
          </p:nvPr>
        </p:nvSpPr>
        <p:spPr/>
        <p:txBody>
          <a:bodyPr>
            <a:normAutofit fontScale="92500"/>
          </a:bodyPr>
          <a:lstStyle/>
          <a:p>
            <a:r>
              <a:rPr lang="en-US" dirty="0" smtClean="0"/>
              <a:t>1. </a:t>
            </a:r>
            <a:r>
              <a:rPr lang="en-US" i="1" dirty="0" smtClean="0"/>
              <a:t>There could have been many subprime PLMBS, but market panic over them would not have affected banks so severely, if there had not been a burst housing </a:t>
            </a:r>
            <a:r>
              <a:rPr lang="en-US" i="1" dirty="0" smtClean="0"/>
              <a:t>bubble. </a:t>
            </a:r>
            <a:endParaRPr lang="en-US" dirty="0" smtClean="0"/>
          </a:p>
          <a:p>
            <a:r>
              <a:rPr lang="en-US" dirty="0" smtClean="0"/>
              <a:t/>
            </a:r>
            <a:br>
              <a:rPr lang="en-US" dirty="0" smtClean="0"/>
            </a:br>
            <a:r>
              <a:rPr lang="en-US" dirty="0" smtClean="0"/>
              <a:t>2</a:t>
            </a:r>
            <a:r>
              <a:rPr lang="en-US" dirty="0" smtClean="0"/>
              <a:t>. </a:t>
            </a:r>
            <a:r>
              <a:rPr lang="en-US" i="1" dirty="0" smtClean="0"/>
              <a:t>There would not have been a housing bubble that blew up and burst with such severity had government agencies not accumulated such a massive position in non-traditional mortgages.</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sz="2500" dirty="0" smtClean="0"/>
              <a:t>“Great Recession of 2008-09” </a:t>
            </a:r>
          </a:p>
        </p:txBody>
      </p:sp>
      <p:sp>
        <p:nvSpPr>
          <p:cNvPr id="7171" name="Rectangle 3"/>
          <p:cNvSpPr>
            <a:spLocks noGrp="1" noChangeArrowheads="1"/>
          </p:cNvSpPr>
          <p:nvPr>
            <p:ph type="body" idx="1"/>
          </p:nvPr>
        </p:nvSpPr>
        <p:spPr/>
        <p:txBody>
          <a:bodyPr/>
          <a:lstStyle/>
          <a:p>
            <a:r>
              <a:rPr lang="en-US" sz="2500" dirty="0" smtClean="0"/>
              <a:t>--The longest and deepest contraction of the U.S. economy since the Great Depression of the 1930s.</a:t>
            </a:r>
          </a:p>
          <a:p>
            <a:r>
              <a:rPr lang="en-US" sz="2500" dirty="0" smtClean="0"/>
              <a:t>--Rate of unemployment nearly doubled to more than 10%.</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Counter-</a:t>
            </a:r>
            <a:r>
              <a:rPr lang="en-US" dirty="0" err="1" smtClean="0"/>
              <a:t>factuals</a:t>
            </a:r>
            <a:r>
              <a:rPr lang="en-US" dirty="0" smtClean="0"/>
              <a:t> to Jeffrey Friedman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3. </a:t>
            </a:r>
            <a:r>
              <a:rPr lang="en-US" i="1" dirty="0" smtClean="0"/>
              <a:t>Had the federal government not gotten so aggressively into non-traditional mortgages starting in the 1990s, via the various agencies, the later accumulation of NTM PMBS by banks would not have occurred in such size or so far out the risk-curve.</a:t>
            </a:r>
            <a:endParaRPr lang="en-US" dirty="0" smtClean="0"/>
          </a:p>
          <a:p>
            <a:r>
              <a:rPr lang="en-US" dirty="0" smtClean="0"/>
              <a:t>As </a:t>
            </a:r>
            <a:r>
              <a:rPr lang="en-US" dirty="0" err="1" smtClean="0"/>
              <a:t>Wallison</a:t>
            </a:r>
            <a:r>
              <a:rPr lang="en-US" dirty="0" smtClean="0"/>
              <a:t> wrote in his review, "Bubbles tend to suppress delinquencies and default, and by the early 2000s, the losses on subprime and other low quality mortgages were substantially lower than past experience would have suggested."</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Friedman’s shocking response</a:t>
            </a:r>
            <a:endParaRPr lang="en-US" dirty="0"/>
          </a:p>
        </p:txBody>
      </p:sp>
      <p:sp>
        <p:nvSpPr>
          <p:cNvPr id="3" name="Content Placeholder 2"/>
          <p:cNvSpPr>
            <a:spLocks noGrp="1"/>
          </p:cNvSpPr>
          <p:nvPr>
            <p:ph idx="1"/>
          </p:nvPr>
        </p:nvSpPr>
        <p:spPr/>
        <p:txBody>
          <a:bodyPr/>
          <a:lstStyle/>
          <a:p>
            <a:r>
              <a:rPr lang="en-US" dirty="0" smtClean="0"/>
              <a:t>“I agree with everything you say here…the </a:t>
            </a:r>
            <a:r>
              <a:rPr lang="en-US" dirty="0" smtClean="0"/>
              <a:t>book was written for course adoption at elite liberal-arts colleges. There has to be a certain amount of conservative-bashing rhetoric in order to get through that door, there to sow radical new thoughts</a:t>
            </a:r>
            <a:r>
              <a:rPr lang="en-US"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“Capitalism”</a:t>
            </a:r>
          </a:p>
        </p:txBody>
      </p:sp>
      <p:sp>
        <p:nvSpPr>
          <p:cNvPr id="9219" name="Content Placeholder 2"/>
          <p:cNvSpPr>
            <a:spLocks noGrp="1"/>
          </p:cNvSpPr>
          <p:nvPr>
            <p:ph idx="1"/>
          </p:nvPr>
        </p:nvSpPr>
        <p:spPr/>
        <p:txBody>
          <a:bodyPr/>
          <a:lstStyle/>
          <a:p>
            <a:r>
              <a:rPr lang="en-US" smtClean="0"/>
              <a:t>A private enterprise system of profit and loss.</a:t>
            </a:r>
          </a:p>
          <a:p>
            <a:r>
              <a:rPr lang="en-US" smtClean="0"/>
              <a:t>--Profits encourage risk-taking.</a:t>
            </a:r>
          </a:p>
          <a:p>
            <a:r>
              <a:rPr lang="en-US" smtClean="0"/>
              <a:t>--Losses encourage prudence.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i="1" smtClean="0"/>
              <a:t>CRAPITALISM</a:t>
            </a:r>
            <a:endParaRPr lang="en-US" smtClean="0"/>
          </a:p>
        </p:txBody>
      </p:sp>
      <p:sp>
        <p:nvSpPr>
          <p:cNvPr id="10243" name="Rectangle 3"/>
          <p:cNvSpPr>
            <a:spLocks noGrp="1" noChangeArrowheads="1"/>
          </p:cNvSpPr>
          <p:nvPr>
            <p:ph type="body" idx="1"/>
          </p:nvPr>
        </p:nvSpPr>
        <p:spPr/>
        <p:txBody>
          <a:bodyPr/>
          <a:lstStyle/>
          <a:p>
            <a:r>
              <a:rPr lang="en-US" smtClean="0"/>
              <a:t>Contraction of “crony capitalism.”</a:t>
            </a:r>
          </a:p>
          <a:p>
            <a:r>
              <a:rPr lang="en-US" smtClean="0"/>
              <a:t>An economic system in which losses are absorbed by the government.</a:t>
            </a:r>
          </a:p>
          <a:p>
            <a:r>
              <a:rPr lang="en-US" smtClean="0"/>
              <a:t>Thus, without losses encouraging prudence, profits encourage far more risk-taking than is normal in a capitalist system. </a:t>
            </a:r>
            <a:r>
              <a:rPr lang="en-US" i="1" smtClean="0"/>
              <a:t> </a:t>
            </a:r>
          </a:p>
          <a:p>
            <a:endParaRPr lang="en-US" i="1"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Crapitalism</a:t>
            </a:r>
          </a:p>
        </p:txBody>
      </p:sp>
      <p:sp>
        <p:nvSpPr>
          <p:cNvPr id="11267" name="Content Placeholder 3"/>
          <p:cNvSpPr>
            <a:spLocks noGrp="1"/>
          </p:cNvSpPr>
          <p:nvPr>
            <p:ph idx="1"/>
          </p:nvPr>
        </p:nvSpPr>
        <p:spPr/>
        <p:txBody>
          <a:bodyPr/>
          <a:lstStyle/>
          <a:p>
            <a:r>
              <a:rPr lang="en-US" smtClean="0"/>
              <a:t>Two key examples (key players in our drama):</a:t>
            </a:r>
          </a:p>
          <a:p>
            <a:r>
              <a:rPr lang="en-US" smtClean="0"/>
              <a:t>--Federal National Mortgage Association (“Fannie Mae”)</a:t>
            </a:r>
          </a:p>
          <a:p>
            <a:r>
              <a:rPr lang="en-US" smtClean="0"/>
              <a:t>--Federal Home Loan Mortgage Corporation (“Freddie Mac”) </a:t>
            </a:r>
          </a:p>
          <a:p>
            <a:r>
              <a:rPr lang="en-US" smtClean="0"/>
              <a:t>“Government-sponsored enterprises”-GSE’s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nvGraphicFramePr>
        <p:xfrm>
          <a:off x="-4288" y="0"/>
          <a:ext cx="9148288" cy="6171628"/>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250784" y="6377326"/>
            <a:ext cx="3223764" cy="421644"/>
          </a:xfrm>
          <a:prstGeom prst="rect">
            <a:avLst/>
          </a:prstGeom>
          <a:noFill/>
        </p:spPr>
        <p:txBody>
          <a:bodyPr wrap="square" lIns="82287" tIns="41143" rIns="82287" bIns="41143" rtlCol="0">
            <a:spAutoFit/>
          </a:bodyPr>
          <a:lstStyle/>
          <a:p>
            <a:r>
              <a:rPr lang="en-US" sz="1100" i="1" dirty="0"/>
              <a:t>Note: Home prices deflated by Consumer Price Index; 1890-1952 year end, 1953-2011 quarterly.</a:t>
            </a:r>
          </a:p>
        </p:txBody>
      </p:sp>
      <p:sp>
        <p:nvSpPr>
          <p:cNvPr id="6" name="TextBox 5"/>
          <p:cNvSpPr txBox="1"/>
          <p:nvPr/>
        </p:nvSpPr>
        <p:spPr>
          <a:xfrm>
            <a:off x="6698312" y="6377326"/>
            <a:ext cx="2445688" cy="252367"/>
          </a:xfrm>
          <a:prstGeom prst="rect">
            <a:avLst/>
          </a:prstGeom>
          <a:noFill/>
        </p:spPr>
        <p:txBody>
          <a:bodyPr wrap="square" lIns="82287" tIns="41143" rIns="82287" bIns="41143" rtlCol="0">
            <a:spAutoFit/>
          </a:bodyPr>
          <a:lstStyle/>
          <a:p>
            <a:r>
              <a:rPr lang="en-US" sz="1100" i="1" dirty="0"/>
              <a:t>Source: </a:t>
            </a:r>
            <a:r>
              <a:rPr lang="en-US" sz="1100" i="1" dirty="0" err="1"/>
              <a:t>Shiller’s</a:t>
            </a:r>
            <a:r>
              <a:rPr lang="en-US" sz="1100" i="1" dirty="0"/>
              <a:t> Irrational Exuberance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0" y="0"/>
          <a:ext cx="9143999" cy="60960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211669"/>
            <a:ext cx="5029200" cy="461665"/>
          </a:xfrm>
          <a:prstGeom prst="rect">
            <a:avLst/>
          </a:prstGeom>
          <a:noFill/>
        </p:spPr>
        <p:txBody>
          <a:bodyPr wrap="square" rtlCol="0">
            <a:spAutoFit/>
          </a:bodyPr>
          <a:lstStyle/>
          <a:p>
            <a:r>
              <a:rPr lang="en-US" sz="1200" b="0" i="1" dirty="0" smtClean="0">
                <a:solidFill>
                  <a:schemeClr val="tx1"/>
                </a:solidFill>
              </a:rPr>
              <a:t>Note: Data from Q1 1965- Q4 2011; </a:t>
            </a:r>
            <a:r>
              <a:rPr lang="en-US" sz="1200" b="0" i="1" dirty="0" err="1" smtClean="0">
                <a:solidFill>
                  <a:schemeClr val="tx1"/>
                </a:solidFill>
              </a:rPr>
              <a:t>Shiller</a:t>
            </a:r>
            <a:r>
              <a:rPr lang="en-US" sz="1200" b="0" i="1" dirty="0" smtClean="0">
                <a:solidFill>
                  <a:schemeClr val="tx1"/>
                </a:solidFill>
              </a:rPr>
              <a:t> Historical Housing – Left Scale; Homeownership Rate – Right Scale</a:t>
            </a:r>
            <a:endParaRPr lang="en-US" sz="1200" b="0" i="1" dirty="0">
              <a:solidFill>
                <a:schemeClr val="tx1"/>
              </a:solidFill>
            </a:endParaRPr>
          </a:p>
        </p:txBody>
      </p:sp>
      <p:sp>
        <p:nvSpPr>
          <p:cNvPr id="6" name="TextBox 5"/>
          <p:cNvSpPr txBox="1"/>
          <p:nvPr/>
        </p:nvSpPr>
        <p:spPr>
          <a:xfrm>
            <a:off x="6019800" y="6172200"/>
            <a:ext cx="2895600" cy="461665"/>
          </a:xfrm>
          <a:prstGeom prst="rect">
            <a:avLst/>
          </a:prstGeom>
          <a:noFill/>
        </p:spPr>
        <p:txBody>
          <a:bodyPr wrap="square" rtlCol="0">
            <a:spAutoFit/>
          </a:bodyPr>
          <a:lstStyle/>
          <a:p>
            <a:r>
              <a:rPr lang="en-US" sz="1200" b="0" i="1" dirty="0" smtClean="0">
                <a:solidFill>
                  <a:schemeClr val="tx1"/>
                </a:solidFill>
              </a:rPr>
              <a:t>Source: </a:t>
            </a:r>
            <a:r>
              <a:rPr lang="en-US" sz="1200" b="0" i="1" dirty="0" err="1" smtClean="0">
                <a:solidFill>
                  <a:schemeClr val="tx1"/>
                </a:solidFill>
              </a:rPr>
              <a:t>Shiller’s</a:t>
            </a:r>
            <a:r>
              <a:rPr lang="en-US" sz="1200" b="0" i="1" dirty="0" smtClean="0">
                <a:solidFill>
                  <a:schemeClr val="tx1"/>
                </a:solidFill>
              </a:rPr>
              <a:t> Irrational Exuberance, </a:t>
            </a:r>
            <a:r>
              <a:rPr lang="en-US" sz="1200" b="0" i="1" dirty="0" err="1" smtClean="0">
                <a:solidFill>
                  <a:schemeClr val="tx1"/>
                </a:solidFill>
              </a:rPr>
              <a:t>Haver</a:t>
            </a:r>
            <a:r>
              <a:rPr lang="en-US" sz="1200" b="0" i="1" dirty="0" smtClean="0">
                <a:solidFill>
                  <a:schemeClr val="tx1"/>
                </a:solidFill>
              </a:rPr>
              <a:t> Analytics</a:t>
            </a:r>
            <a:endParaRPr lang="en-US" sz="1200" b="0" i="1" dirty="0">
              <a:solidFill>
                <a:schemeClr val="tx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TotalTime>
  <Words>1969</Words>
  <Application>Microsoft Office PowerPoint</Application>
  <PresentationFormat>On-screen Show (4:3)</PresentationFormat>
  <Paragraphs>127</Paragraphs>
  <Slides>41</Slides>
  <Notes>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BUBBLE TROUBLE</vt:lpstr>
      <vt:lpstr>Dan O’Connor</vt:lpstr>
      <vt:lpstr>BUBBLE TROUBLE</vt:lpstr>
      <vt:lpstr>“Great Recession of 2008-09” </vt:lpstr>
      <vt:lpstr>“Capitalism”</vt:lpstr>
      <vt:lpstr>CRAPITALISM</vt:lpstr>
      <vt:lpstr>Crapitalism</vt:lpstr>
      <vt:lpstr>Slide 8</vt:lpstr>
      <vt:lpstr>Slide 9</vt:lpstr>
      <vt:lpstr>Slide 10</vt:lpstr>
      <vt:lpstr>Slide 11</vt:lpstr>
      <vt:lpstr>Slide 12</vt:lpstr>
      <vt:lpstr>Slide 13</vt:lpstr>
      <vt:lpstr>Slide 14</vt:lpstr>
      <vt:lpstr>Slide 15</vt:lpstr>
      <vt:lpstr>Deregulation</vt:lpstr>
      <vt:lpstr>Slide 17</vt:lpstr>
      <vt:lpstr>Slide 18</vt:lpstr>
      <vt:lpstr>Three Main Factors</vt:lpstr>
      <vt:lpstr>1. Enabling Factor</vt:lpstr>
      <vt:lpstr>2. Propelling factor</vt:lpstr>
      <vt:lpstr>Oct. 1992 Title XIII Housing and Community Development Act</vt:lpstr>
      <vt:lpstr>Krugman on inequality</vt:lpstr>
      <vt:lpstr>Bill Clinton, 1994</vt:lpstr>
      <vt:lpstr>President Bush, 2002</vt:lpstr>
      <vt:lpstr>President Bush, 2002, cont. </vt:lpstr>
      <vt:lpstr>Slide 27</vt:lpstr>
      <vt:lpstr>Slide 28</vt:lpstr>
      <vt:lpstr>Slide 29</vt:lpstr>
      <vt:lpstr>Slide 30</vt:lpstr>
      <vt:lpstr>Slide 31</vt:lpstr>
      <vt:lpstr>Slide 32</vt:lpstr>
      <vt:lpstr>Krugman on no-risk Fannie &amp; Freddie</vt:lpstr>
      <vt:lpstr>800-Lb Gorilla</vt:lpstr>
      <vt:lpstr>800-Lb Gorilla, cont.</vt:lpstr>
      <vt:lpstr>Federal vs. private share of high-risk mortgages—June 30, 2008</vt:lpstr>
      <vt:lpstr>“The Fannie and Freddie Hate Storm” --Holman W. Jenkins, Jr. Dec. 28 2011</vt:lpstr>
      <vt:lpstr>Similar fallacy</vt:lpstr>
      <vt:lpstr>Counter-factuals to Jeffrey Friedman</vt:lpstr>
      <vt:lpstr>Counter-factuals to Jeffrey Friedman</vt:lpstr>
      <vt:lpstr>Friedman’s shocking response</vt:lpstr>
    </vt:vector>
  </TitlesOfParts>
  <Company>Dow Jones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BUBBLE TROUBLE</dc:title>
  <dc:creator>epsteing</dc:creator>
  <cp:lastModifiedBy>epsteing</cp:lastModifiedBy>
  <cp:revision>62</cp:revision>
  <dcterms:created xsi:type="dcterms:W3CDTF">2012-06-04T17:08:37Z</dcterms:created>
  <dcterms:modified xsi:type="dcterms:W3CDTF">2012-06-07T19:46:00Z</dcterms:modified>
</cp:coreProperties>
</file>